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media/image6.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90" d="100"/>
          <a:sy n="90" d="100"/>
        </p:scale>
        <p:origin x="39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0834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9/24/2021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82963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9/24/2021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6479136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9/24/2021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558822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9/24/2021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177949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9/24/2021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683359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9/24/2021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2897544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31242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8703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9/24/2021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1104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9/24/2021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973283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9/24/2021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897910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9/24/2021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2727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9/24/2021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45031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smtClean="0"/>
              <a:t>9/24/2021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452016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9/24/2021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1177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9/24/2021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58626873"/>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68400" y="1786467"/>
            <a:ext cx="7766936" cy="2399836"/>
          </a:xfrm>
        </p:spPr>
        <p:txBody>
          <a:bodyPr>
            <a:normAutofit fontScale="90000"/>
          </a:bodyPr>
          <a:lstStyle/>
          <a:p>
            <a:r>
              <a:rPr lang="kk-KZ" dirty="0"/>
              <a:t> </a:t>
            </a:r>
            <a:r>
              <a:rPr lang="ru-RU" dirty="0"/>
              <a:t/>
            </a:r>
            <a:br>
              <a:rPr lang="ru-RU" dirty="0"/>
            </a:br>
            <a:r>
              <a:rPr lang="ru-RU" dirty="0"/>
              <a:t/>
            </a:r>
            <a:br>
              <a:rPr lang="ru-RU" dirty="0"/>
            </a:br>
            <a:r>
              <a:rPr lang="ru-RU" dirty="0"/>
              <a:t/>
            </a:r>
            <a:br>
              <a:rPr lang="ru-RU" dirty="0"/>
            </a:br>
            <a:r>
              <a:rPr lang="kk-KZ" dirty="0"/>
              <a:t>Реферат  </a:t>
            </a:r>
            <a:r>
              <a:rPr lang="ru-RU" dirty="0"/>
              <a:t/>
            </a:r>
            <a:br>
              <a:rPr lang="ru-RU" dirty="0"/>
            </a:br>
            <a:r>
              <a:rPr lang="kk-KZ" dirty="0"/>
              <a:t> </a:t>
            </a:r>
            <a:r>
              <a:rPr lang="ru-RU" dirty="0"/>
              <a:t/>
            </a:r>
            <a:br>
              <a:rPr lang="ru-RU" dirty="0"/>
            </a:br>
            <a:endParaRPr lang="ru-RU" dirty="0"/>
          </a:p>
        </p:txBody>
      </p:sp>
      <p:sp>
        <p:nvSpPr>
          <p:cNvPr id="3" name="Подзаголовок 2"/>
          <p:cNvSpPr>
            <a:spLocks noGrp="1"/>
          </p:cNvSpPr>
          <p:nvPr>
            <p:ph type="subTitle" idx="1"/>
          </p:nvPr>
        </p:nvSpPr>
        <p:spPr>
          <a:xfrm>
            <a:off x="1" y="2760133"/>
            <a:ext cx="9524999" cy="2673120"/>
          </a:xfrm>
        </p:spPr>
        <p:txBody>
          <a:bodyPr/>
          <a:lstStyle/>
          <a:p>
            <a:r>
              <a:rPr lang="kk-KZ" sz="4000" dirty="0" smtClean="0">
                <a:solidFill>
                  <a:srgbClr val="FF0000"/>
                </a:solidFill>
              </a:rPr>
              <a:t> </a:t>
            </a:r>
            <a:r>
              <a:rPr lang="kk-KZ" sz="4000" dirty="0">
                <a:solidFill>
                  <a:srgbClr val="FF0000"/>
                </a:solidFill>
              </a:rPr>
              <a:t>Әлем және кооператив</a:t>
            </a:r>
            <a:endParaRPr lang="ru-RU" sz="4000" dirty="0">
              <a:solidFill>
                <a:srgbClr val="FF0000"/>
              </a:solidFill>
            </a:endParaRPr>
          </a:p>
          <a:p>
            <a:endParaRPr lang="ru-RU" dirty="0"/>
          </a:p>
        </p:txBody>
      </p:sp>
    </p:spTree>
    <p:extLst>
      <p:ext uri="{BB962C8B-B14F-4D97-AF65-F5344CB8AC3E}">
        <p14:creationId xmlns:p14="http://schemas.microsoft.com/office/powerpoint/2010/main" val="349938644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1999" y="-609600"/>
            <a:ext cx="353961" cy="2540000"/>
          </a:xfrm>
        </p:spPr>
        <p:txBody>
          <a:bodyPr/>
          <a:lstStyle/>
          <a:p>
            <a:endParaRPr lang="ru-RU" dirty="0"/>
          </a:p>
        </p:txBody>
      </p:sp>
      <p:sp>
        <p:nvSpPr>
          <p:cNvPr id="3" name="Объект 2"/>
          <p:cNvSpPr>
            <a:spLocks noGrp="1"/>
          </p:cNvSpPr>
          <p:nvPr>
            <p:ph idx="1"/>
          </p:nvPr>
        </p:nvSpPr>
        <p:spPr>
          <a:xfrm>
            <a:off x="270933" y="2861733"/>
            <a:ext cx="9003069" cy="3996267"/>
          </a:xfrm>
        </p:spPr>
        <p:txBody>
          <a:bodyPr>
            <a:normAutofit/>
          </a:bodyPr>
          <a:lstStyle/>
          <a:p>
            <a:pPr marL="0" indent="0">
              <a:buNone/>
            </a:pPr>
            <a:endParaRPr lang="kk-KZ" dirty="0" smtClean="0"/>
          </a:p>
          <a:p>
            <a:pPr marL="0" indent="0">
              <a:buNone/>
            </a:pPr>
            <a:r>
              <a:rPr lang="kk-KZ" dirty="0" smtClean="0"/>
              <a:t>Halykquaty </a:t>
            </a:r>
            <a:r>
              <a:rPr lang="kk-KZ" dirty="0"/>
              <a:t>кооперативі 2018 ж 10 мамыр тұрғын үй кооперативі болып құрылып, халықтың қажеттілектерін өтеу мақсатында 28 наурызда 2019 жылы   тұтынушы кооперативі  бірінші орындағы кооператив болу үшін </a:t>
            </a:r>
            <a:r>
              <a:rPr lang="kk-KZ" dirty="0" smtClean="0"/>
              <a:t>өзгертілді.</a:t>
            </a:r>
            <a:r>
              <a:rPr lang="ru-RU" dirty="0"/>
              <a:t> </a:t>
            </a:r>
            <a:r>
              <a:rPr lang="kk-KZ" dirty="0" smtClean="0"/>
              <a:t>Halykquaty </a:t>
            </a:r>
            <a:r>
              <a:rPr lang="kk-KZ" dirty="0"/>
              <a:t>кооперативінің негізін қалаған Бокушев Ерлан Елеусінов 5 тамызда 1974 ж Ақтөбе қаласында дүниеге келген. 22  тамыз 2019 ж  Украинаның Тауар-өндірістік палатасында Ұлттық Союз президенті Валерий Ежицки қолынан «Лидер отрасли» </a:t>
            </a:r>
            <a:r>
              <a:rPr lang="kk-KZ" dirty="0" smtClean="0"/>
              <a:t>марапатын алған</a:t>
            </a:r>
            <a:r>
              <a:rPr lang="kk-KZ" dirty="0"/>
              <a:t>.</a:t>
            </a:r>
            <a:endParaRPr lang="ru-RU" dirty="0"/>
          </a:p>
          <a:p>
            <a:pPr marL="0" indent="0">
              <a:buNone/>
            </a:pPr>
            <a:r>
              <a:rPr lang="kk-KZ" dirty="0"/>
              <a:t>                                            </a:t>
            </a:r>
            <a:r>
              <a:rPr lang="kk-KZ" dirty="0" smtClean="0"/>
              <a:t>                                                                                                          </a:t>
            </a:r>
            <a:r>
              <a:rPr lang="kk-KZ" dirty="0" smtClean="0"/>
              <a:t>7 </a:t>
            </a:r>
            <a:r>
              <a:rPr lang="kk-KZ" dirty="0"/>
              <a:t>қарашада 2019 ж Қазақстанның астанасы Нур-султанда «Лидер отрасли» дәрежесін растаған.</a:t>
            </a:r>
            <a:endParaRPr lang="ru-RU" dirty="0"/>
          </a:p>
          <a:p>
            <a:pPr marL="0" indent="0">
              <a:buNone/>
            </a:pPr>
            <a:r>
              <a:rPr lang="kk-KZ" dirty="0"/>
              <a:t> </a:t>
            </a:r>
            <a:endParaRPr lang="ru-RU" dirty="0"/>
          </a:p>
          <a:p>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3730" y="1"/>
            <a:ext cx="3810000" cy="2993922"/>
          </a:xfrm>
          <a:prstGeom prst="rect">
            <a:avLst/>
          </a:prstGeom>
        </p:spPr>
      </p:pic>
    </p:spTree>
    <p:extLst>
      <p:ext uri="{BB962C8B-B14F-4D97-AF65-F5344CB8AC3E}">
        <p14:creationId xmlns:p14="http://schemas.microsoft.com/office/powerpoint/2010/main" val="19216323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500851" y="-432619"/>
            <a:ext cx="424969" cy="58993"/>
          </a:xfrm>
        </p:spPr>
        <p:txBody>
          <a:bodyPr>
            <a:normAutofit fontScale="90000"/>
          </a:bodyPr>
          <a:lstStyle/>
          <a:p>
            <a:endParaRPr lang="ru-RU" dirty="0"/>
          </a:p>
        </p:txBody>
      </p:sp>
      <p:pic>
        <p:nvPicPr>
          <p:cNvPr id="7" name="Объект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4139381" cy="1582994"/>
          </a:xfrm>
        </p:spPr>
      </p:pic>
      <p:sp>
        <p:nvSpPr>
          <p:cNvPr id="8" name="Прямоугольник 7"/>
          <p:cNvSpPr/>
          <p:nvPr/>
        </p:nvSpPr>
        <p:spPr>
          <a:xfrm>
            <a:off x="-511277" y="1582994"/>
            <a:ext cx="10510684" cy="3416320"/>
          </a:xfrm>
          <a:prstGeom prst="rect">
            <a:avLst/>
          </a:prstGeom>
        </p:spPr>
        <p:txBody>
          <a:bodyPr wrap="square">
            <a:spAutoFit/>
          </a:bodyPr>
          <a:lstStyle/>
          <a:p>
            <a:pPr marL="685800">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Маған ұнағаны қазір 2021 жылы Қазақстан дамушы елдердің қатарына қосылу үшін даму </a:t>
            </a:r>
            <a:r>
              <a:rPr lang="kk-KZ" dirty="0" smtClean="0">
                <a:latin typeface="Times New Roman" panose="02020603050405020304" pitchFamily="18" charset="0"/>
                <a:ea typeface="Calibri" panose="020F0502020204030204" pitchFamily="34" charset="0"/>
                <a:cs typeface="Times New Roman" panose="02020603050405020304" pitchFamily="18" charset="0"/>
              </a:rPr>
              <a:t>үстінде</a:t>
            </a:r>
            <a:r>
              <a:rPr lang="kk-KZ" dirty="0">
                <a:latin typeface="Times New Roman" panose="02020603050405020304" pitchFamily="18" charset="0"/>
                <a:ea typeface="Calibri" panose="020F0502020204030204" pitchFamily="34" charset="0"/>
                <a:cs typeface="Times New Roman" panose="02020603050405020304" pitchFamily="18" charset="0"/>
              </a:rPr>
              <a:t>, дегенмен қарапайым халық қазіргі таңда несиесіз өмір сүрмейтін халге жетіп </a:t>
            </a:r>
            <a:r>
              <a:rPr lang="kk-KZ" dirty="0" smtClean="0">
                <a:latin typeface="Times New Roman" panose="02020603050405020304" pitchFamily="18" charset="0"/>
                <a:ea typeface="Calibri" panose="020F0502020204030204" pitchFamily="34" charset="0"/>
                <a:cs typeface="Times New Roman" panose="02020603050405020304" pitchFamily="18" charset="0"/>
              </a:rPr>
              <a:t>отыр.</a:t>
            </a:r>
            <a:r>
              <a:rPr lang="ru-RU" sz="1400" dirty="0">
                <a:latin typeface="Calibri" panose="020F0502020204030204" pitchFamily="34" charset="0"/>
                <a:ea typeface="Calibri" panose="020F0502020204030204" pitchFamily="34" charset="0"/>
                <a:cs typeface="Times New Roman" panose="02020603050405020304" pitchFamily="18" charset="0"/>
              </a:rPr>
              <a:t> </a:t>
            </a:r>
            <a:r>
              <a:rPr lang="kk-KZ" dirty="0" smtClean="0">
                <a:latin typeface="Times New Roman" panose="02020603050405020304" pitchFamily="18" charset="0"/>
                <a:ea typeface="Calibri" panose="020F0502020204030204" pitchFamily="34" charset="0"/>
                <a:cs typeface="Times New Roman" panose="02020603050405020304" pitchFamily="18" charset="0"/>
              </a:rPr>
              <a:t>Қазіргі </a:t>
            </a:r>
            <a:r>
              <a:rPr lang="kk-KZ" dirty="0">
                <a:latin typeface="Times New Roman" panose="02020603050405020304" pitchFamily="18" charset="0"/>
                <a:ea typeface="Calibri" panose="020F0502020204030204" pitchFamily="34" charset="0"/>
                <a:cs typeface="Times New Roman" panose="02020603050405020304" pitchFamily="18" charset="0"/>
              </a:rPr>
              <a:t>таңда үй алу үшін  кемінде 25-30 жыл несиеге </a:t>
            </a:r>
            <a:r>
              <a:rPr lang="kk-KZ" dirty="0" smtClean="0">
                <a:latin typeface="Times New Roman" panose="02020603050405020304" pitchFamily="18" charset="0"/>
                <a:ea typeface="Calibri" panose="020F0502020204030204" pitchFamily="34" charset="0"/>
                <a:cs typeface="Times New Roman" panose="02020603050405020304" pitchFamily="18" charset="0"/>
              </a:rPr>
              <a:t>кіру керек, </a:t>
            </a:r>
            <a:r>
              <a:rPr lang="kk-KZ" dirty="0">
                <a:latin typeface="Times New Roman" panose="02020603050405020304" pitchFamily="18" charset="0"/>
                <a:ea typeface="Calibri" panose="020F0502020204030204" pitchFamily="34" charset="0"/>
                <a:cs typeface="Times New Roman" panose="02020603050405020304" pitchFamily="18" charset="0"/>
              </a:rPr>
              <a:t>ол деген қандай ауыртпашылық. Бұл ауырпашылық деген сөздің астарында несиеге кірген отбасы баларының болашағына салым да жасай алмайды, оқу орындарында да оқыта алмайды, небір жақсылап дамулары үшін үлес қоса </a:t>
            </a:r>
            <a:r>
              <a:rPr lang="kk-KZ" dirty="0" smtClean="0">
                <a:latin typeface="Times New Roman" panose="02020603050405020304" pitchFamily="18" charset="0"/>
                <a:ea typeface="Calibri" panose="020F0502020204030204" pitchFamily="34" charset="0"/>
                <a:cs typeface="Times New Roman" panose="02020603050405020304" pitchFamily="18" charset="0"/>
              </a:rPr>
              <a:t>алмайды деген сөз. Қазақстанда </a:t>
            </a:r>
            <a:r>
              <a:rPr lang="kk-KZ" dirty="0">
                <a:latin typeface="Times New Roman" panose="02020603050405020304" pitchFamily="18" charset="0"/>
                <a:ea typeface="Calibri" panose="020F0502020204030204" pitchFamily="34" charset="0"/>
                <a:cs typeface="Times New Roman" panose="02020603050405020304" pitchFamily="18" charset="0"/>
              </a:rPr>
              <a:t>Халық банк, Еуразия банк, Каспий банк, Хоум банк т.б банктердің </a:t>
            </a:r>
            <a:r>
              <a:rPr lang="kk-KZ" dirty="0" smtClean="0">
                <a:latin typeface="Times New Roman" panose="02020603050405020304" pitchFamily="18" charset="0"/>
                <a:ea typeface="Calibri" panose="020F0502020204030204" pitchFamily="34" charset="0"/>
                <a:cs typeface="Times New Roman" panose="02020603050405020304" pitchFamily="18" charset="0"/>
              </a:rPr>
              <a:t>қарасы, </a:t>
            </a:r>
            <a:r>
              <a:rPr lang="kk-KZ" dirty="0">
                <a:latin typeface="Times New Roman" panose="02020603050405020304" pitchFamily="18" charset="0"/>
                <a:ea typeface="Calibri" panose="020F0502020204030204" pitchFamily="34" charset="0"/>
                <a:cs typeface="Times New Roman" panose="02020603050405020304" pitchFamily="18" charset="0"/>
              </a:rPr>
              <a:t>көп барлығы дерлік өте көп пайызбен береді, расымен бірнеше жыл тек пайызын ғана төлеп отырады. Ал бірден </a:t>
            </a:r>
            <a:r>
              <a:rPr lang="kk-KZ" dirty="0" smtClean="0">
                <a:latin typeface="Times New Roman" panose="02020603050405020304" pitchFamily="18" charset="0"/>
                <a:ea typeface="Calibri" panose="020F0502020204030204" pitchFamily="34" charset="0"/>
                <a:cs typeface="Times New Roman" panose="02020603050405020304" pitchFamily="18" charset="0"/>
              </a:rPr>
              <a:t>үй </a:t>
            </a:r>
            <a:r>
              <a:rPr lang="kk-KZ" dirty="0">
                <a:latin typeface="Times New Roman" panose="02020603050405020304" pitchFamily="18" charset="0"/>
                <a:ea typeface="Calibri" panose="020F0502020204030204" pitchFamily="34" charset="0"/>
                <a:cs typeface="Times New Roman" panose="02020603050405020304" pitchFamily="18" charset="0"/>
              </a:rPr>
              <a:t>алатын тұрғындардың жағдайы келмейді.  </a:t>
            </a:r>
            <a:r>
              <a:rPr lang="kk-KZ" dirty="0" smtClean="0">
                <a:latin typeface="Times New Roman" panose="02020603050405020304" pitchFamily="18" charset="0"/>
                <a:ea typeface="Calibri" panose="020F0502020204030204" pitchFamily="34" charset="0"/>
                <a:cs typeface="Times New Roman" panose="02020603050405020304" pitchFamily="18" charset="0"/>
              </a:rPr>
              <a:t>Осы </a:t>
            </a:r>
            <a:r>
              <a:rPr lang="kk-KZ" dirty="0">
                <a:latin typeface="Times New Roman" panose="02020603050405020304" pitchFamily="18" charset="0"/>
                <a:ea typeface="Calibri" panose="020F0502020204030204" pitchFamily="34" charset="0"/>
                <a:cs typeface="Times New Roman" panose="02020603050405020304" pitchFamily="18" charset="0"/>
              </a:rPr>
              <a:t>бөлімде барлығы дұрыс </a:t>
            </a:r>
            <a:r>
              <a:rPr lang="kk-KZ" dirty="0" smtClean="0">
                <a:latin typeface="Times New Roman" panose="02020603050405020304" pitchFamily="18" charset="0"/>
                <a:ea typeface="Calibri" panose="020F0502020204030204" pitchFamily="34" charset="0"/>
                <a:cs typeface="Times New Roman" panose="02020603050405020304" pitchFamily="18" charset="0"/>
              </a:rPr>
              <a:t>түсіндірілген, </a:t>
            </a:r>
            <a:r>
              <a:rPr lang="kk-KZ" dirty="0">
                <a:latin typeface="Times New Roman" panose="02020603050405020304" pitchFamily="18" charset="0"/>
                <a:ea typeface="Calibri" panose="020F0502020204030204" pitchFamily="34" charset="0"/>
                <a:cs typeface="Times New Roman" panose="02020603050405020304" pitchFamily="18" charset="0"/>
              </a:rPr>
              <a:t>бірақ сайтта видео басқанда ютуб каналына өткені дұрыс емес деп ойлаймын. </a:t>
            </a:r>
            <a:r>
              <a:rPr lang="kk-KZ" dirty="0" smtClean="0">
                <a:latin typeface="Times New Roman" panose="02020603050405020304" pitchFamily="18" charset="0"/>
                <a:ea typeface="Calibri" panose="020F0502020204030204" pitchFamily="34" charset="0"/>
                <a:cs typeface="Times New Roman" panose="02020603050405020304" pitchFamily="18" charset="0"/>
              </a:rPr>
              <a:t>Үлкен </a:t>
            </a:r>
            <a:r>
              <a:rPr lang="kk-KZ" dirty="0">
                <a:latin typeface="Times New Roman" panose="02020603050405020304" pitchFamily="18" charset="0"/>
                <a:ea typeface="Calibri" panose="020F0502020204030204" pitchFamily="34" charset="0"/>
                <a:cs typeface="Times New Roman" panose="02020603050405020304" pitchFamily="18" charset="0"/>
              </a:rPr>
              <a:t>платформа болып осы арнайы түсірілген видео ролик өзі жеке ашылса немесе сурет түрінде неше түрлі бояумен </a:t>
            </a:r>
            <a:r>
              <a:rPr lang="kk-KZ" dirty="0" smtClean="0">
                <a:latin typeface="Times New Roman" panose="02020603050405020304" pitchFamily="18" charset="0"/>
                <a:ea typeface="Calibri" panose="020F0502020204030204" pitchFamily="34" charset="0"/>
                <a:cs typeface="Times New Roman" panose="02020603050405020304" pitchFamily="18" charset="0"/>
              </a:rPr>
              <a:t>үлкен </a:t>
            </a:r>
            <a:r>
              <a:rPr lang="kk-KZ" dirty="0">
                <a:latin typeface="Times New Roman" panose="02020603050405020304" pitchFamily="18" charset="0"/>
                <a:ea typeface="Calibri" panose="020F0502020204030204" pitchFamily="34" charset="0"/>
                <a:cs typeface="Times New Roman" panose="02020603050405020304" pitchFamily="18" charset="0"/>
              </a:rPr>
              <a:t>болып қойылса. Қазіргі таңда видероликтер ютубта көп болғандықтан кейбір адамдар шындық деп қабылдамай қалулары мүмкін.</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776269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flipV="1">
            <a:off x="10009238" y="-1553498"/>
            <a:ext cx="511278" cy="1071716"/>
          </a:xfrm>
        </p:spPr>
        <p:txBody>
          <a:bodyPr/>
          <a:lstStyle/>
          <a:p>
            <a:endParaRPr lang="ru-RU" dirty="0"/>
          </a:p>
        </p:txBody>
      </p:sp>
      <p:sp>
        <p:nvSpPr>
          <p:cNvPr id="3" name="Объект 2"/>
          <p:cNvSpPr>
            <a:spLocks noGrp="1"/>
          </p:cNvSpPr>
          <p:nvPr>
            <p:ph idx="1"/>
          </p:nvPr>
        </p:nvSpPr>
        <p:spPr>
          <a:xfrm>
            <a:off x="403123" y="2448232"/>
            <a:ext cx="8870879" cy="3952568"/>
          </a:xfrm>
        </p:spPr>
        <p:txBody>
          <a:bodyPr>
            <a:normAutofit fontScale="85000" lnSpcReduction="10000"/>
          </a:bodyPr>
          <a:lstStyle/>
          <a:p>
            <a:pPr marL="0" indent="0">
              <a:buNone/>
            </a:pPr>
            <a:r>
              <a:rPr lang="kk-KZ" dirty="0"/>
              <a:t>«Презентация бөлімі» бөлімінде қазақша видеоролик болу керек, жоғарыда айтылғандай жеке бөлім болып басылғанда видеоролик ютуб каналына өтпей жеке ашылса. Мен Өскемен қаласында тұрамын баспанамыз </a:t>
            </a:r>
            <a:r>
              <a:rPr lang="kk-KZ" dirty="0" smtClean="0"/>
              <a:t>бар, </a:t>
            </a:r>
            <a:r>
              <a:rPr lang="kk-KZ" dirty="0"/>
              <a:t>бірақ кейбір қажеттіліктерге несие алып жүрміз, пайыз өте көп. Осы кооперативтің ұйымдастырып отырған реферат конкурсын анамның сіңілісі арқылы біліп қатысуға бел будым. Себебі Өскемен қаласында соңғы салынып жатқан жаңа уйлер сын көтермейді, барлығы дерлік ипотекада. Жас отбасылар кемі 20 жылға кіріп алған, осы бастан 1-2 жыл болмай ақ жертөрелерді су басуда, қабырғалары жарылуда, ол үйді сатуға да болмайды сонда қара халық неге жапа шегу керек? Менің негізі осы бөлім тұралы бірнеше ұсынысым бар </a:t>
            </a:r>
            <a:r>
              <a:rPr lang="kk-KZ" dirty="0" smtClean="0"/>
              <a:t>еді.Halykquaty </a:t>
            </a:r>
            <a:r>
              <a:rPr lang="kk-KZ" dirty="0"/>
              <a:t>тұтыну кооперативінің  негізін қалаушы Бокушев Ерлан Елеусінов мырзаға  – Halykquaty құрылыс –тұтыну кооперативі болып алдағы уақытта әрекет етіп көрсе қалай болады. Керемет сападағы үйлерді салып соны бөліп төлеуге берсеңіздер. Осы жобада жұмыс жасалса тұтынушылардың көбейетіні айқын әрі ризашылықтарын алуға керемет мүмкіндік болар еді.</a:t>
            </a:r>
            <a:endParaRPr lang="ru-RU" dirty="0"/>
          </a:p>
          <a:p>
            <a:pPr marL="0" indent="0">
              <a:buNone/>
            </a:pPr>
            <a:r>
              <a:rPr lang="kk-KZ" dirty="0" smtClean="0"/>
              <a:t>Қазір </a:t>
            </a:r>
            <a:r>
              <a:rPr lang="kk-KZ" dirty="0"/>
              <a:t>Өскемен қаласында офиста жұмыс жасап жатырсыздар жеке ғимаратта улкен атауы жазылып жұмыс жасаса деген ойым бар, сол кезде халық еш қысылмай келіп ақыл-кеңестерін алып кооперативтің тұтынушысы болып әлдеқайда тезірек кіретін еді деп ойлаймын</a:t>
            </a:r>
            <a:r>
              <a:rPr lang="kk-KZ" dirty="0" smtClean="0"/>
              <a:t>.</a:t>
            </a:r>
            <a:endParaRPr lang="ru-RU" dirty="0"/>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85652" y="0"/>
            <a:ext cx="3549445" cy="2369574"/>
          </a:xfrm>
          <a:prstGeom prst="rect">
            <a:avLst/>
          </a:prstGeom>
        </p:spPr>
      </p:pic>
    </p:spTree>
    <p:extLst>
      <p:ext uri="{BB962C8B-B14F-4D97-AF65-F5344CB8AC3E}">
        <p14:creationId xmlns:p14="http://schemas.microsoft.com/office/powerpoint/2010/main" val="12736124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flipV="1">
            <a:off x="9273999" y="-2104104"/>
            <a:ext cx="764733" cy="1052052"/>
          </a:xfrm>
        </p:spPr>
        <p:txBody>
          <a:bodyPr/>
          <a:lstStyle/>
          <a:p>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7890" y="1740310"/>
            <a:ext cx="4423103" cy="3195483"/>
          </a:xfrm>
        </p:spPr>
      </p:pic>
      <p:sp>
        <p:nvSpPr>
          <p:cNvPr id="5" name="Прямоугольник 4"/>
          <p:cNvSpPr/>
          <p:nvPr/>
        </p:nvSpPr>
        <p:spPr>
          <a:xfrm>
            <a:off x="3972233" y="838466"/>
            <a:ext cx="5201264" cy="5232202"/>
          </a:xfrm>
          <a:prstGeom prst="rect">
            <a:avLst/>
          </a:prstGeom>
        </p:spPr>
        <p:txBody>
          <a:bodyPr wrap="square">
            <a:spAutoFit/>
          </a:bodyPr>
          <a:lstStyle/>
          <a:p>
            <a:pPr marL="685800">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Ең негізгі Қазақстан Мемлекетінің Діни Басқармасына Тұтыну кооперативі арқылы үй алуға бола ма?  деген сұраққа берген жауабы:</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85800">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Тұтыну кооперативі- жеке немесе заңды тұлғалардың материалдық және басқа да қажеттіліктерін қанағаттандыру мақсатында, мүліктік үлес жарналарын біріктіру жолымен құрылатын ерікті бірлестік.</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85800">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Тұтыну кооперативі өз қызметін үлескерлердің кіру және мүшелік жарналары есебінен жүзеге асырады және дамытады, негізінде тұтыну кооперативі екі немесе одан да көп мүшеден тұрады және санына шектеу қойылмайды. Мулік сатып алынған жағдайда меншік иесіне төмендегі шарттар бойынша тіркеледі</a:t>
            </a:r>
            <a:r>
              <a:rPr lang="kk-KZ" dirty="0" smtClean="0">
                <a:latin typeface="Times New Roman" panose="02020603050405020304" pitchFamily="18" charset="0"/>
                <a:ea typeface="Calibri" panose="020F0502020204030204" pitchFamily="34" charset="0"/>
                <a:cs typeface="Times New Roman" panose="02020603050405020304" pitchFamily="18" charset="0"/>
              </a:rPr>
              <a:t>:</a:t>
            </a:r>
            <a:endParaRPr lang="ru-RU"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416371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98090" y="248846"/>
            <a:ext cx="8357420" cy="6601807"/>
          </a:xfrm>
          <a:prstGeom prst="rect">
            <a:avLst/>
          </a:prstGeom>
        </p:spPr>
        <p:txBody>
          <a:bodyPr wrap="square">
            <a:spAutoFit/>
          </a:bodyPr>
          <a:lstStyle/>
          <a:p>
            <a:pPr marL="685800">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-Тек кооператив атына</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85800">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-тек үлескер атына</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85800">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-ортақ меншікке: үлескер немесе кооператив атына</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85800">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Егер мүлік тұтыну  кооперативі меншігіне тіркелетін болса, үлескер мүліктің құнын толық төлеп біткеннен кейін өз атына аударады.Мүлік үлескердің атына тіркелген жағдайда тұтыну кооперативі толық есептескенге дейін мүлікті кепілдікке алады.</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85800">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Шариғатта үй алу мақсатында өзара бірігіп, кезекпен бір-біріне қаржылай жәрдемдесуге рұқсат етілген.</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85800">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Алла тағала: «Жақсы істерде және тақуалықта бір-біріңе жәрдемдесіңдер»- деген. Ислам дінінде өкілеттілікке рұқсат етіледі.</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85800">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Осы шариғи дәлелдер тұтыну кооперативі арқылы үй алуға рұқсат екнін көрсетеді. Алайда оның дұрыс болуы үшін төмендегі шарттар орындалуы тиіс:</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600"/>
              </a:spcBef>
              <a:spcAft>
                <a:spcPts val="0"/>
              </a:spcAft>
              <a:buFont typeface="+mj-lt"/>
              <a:buAutoNum type="arabicPeriod"/>
            </a:pPr>
            <a:r>
              <a:rPr lang="kk-KZ" dirty="0">
                <a:latin typeface="Times New Roman" panose="02020603050405020304" pitchFamily="18" charset="0"/>
                <a:ea typeface="Calibri" panose="020F0502020204030204" pitchFamily="34" charset="0"/>
                <a:cs typeface="Times New Roman" panose="02020603050405020304" pitchFamily="18" charset="0"/>
              </a:rPr>
              <a:t>Кооператив мүшелері өз мұқтаждығын (үй,көлік т.б) өтеу үшін бір-біріне жәрдемдесу ниетімен ерікті </a:t>
            </a:r>
            <a:r>
              <a:rPr lang="kk-KZ" dirty="0" smtClean="0">
                <a:latin typeface="Times New Roman" panose="02020603050405020304" pitchFamily="18" charset="0"/>
                <a:ea typeface="Calibri" panose="020F0502020204030204" pitchFamily="34" charset="0"/>
                <a:cs typeface="Times New Roman" panose="02020603050405020304" pitchFamily="18" charset="0"/>
              </a:rPr>
              <a:t>түрде </a:t>
            </a:r>
            <a:r>
              <a:rPr lang="kk-KZ" dirty="0">
                <a:latin typeface="Times New Roman" panose="02020603050405020304" pitchFamily="18" charset="0"/>
                <a:ea typeface="Calibri" panose="020F0502020204030204" pitchFamily="34" charset="0"/>
                <a:cs typeface="Times New Roman" panose="02020603050405020304" pitchFamily="18" charset="0"/>
              </a:rPr>
              <a:t>бірігуі;</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600"/>
              </a:spcBef>
              <a:spcAft>
                <a:spcPts val="0"/>
              </a:spcAft>
              <a:buFont typeface="+mj-lt"/>
              <a:buAutoNum type="arabicPeriod"/>
            </a:pPr>
            <a:r>
              <a:rPr lang="kk-KZ" dirty="0">
                <a:latin typeface="Times New Roman" panose="02020603050405020304" pitchFamily="18" charset="0"/>
                <a:ea typeface="Calibri" panose="020F0502020204030204" pitchFamily="34" charset="0"/>
                <a:cs typeface="Times New Roman" panose="02020603050405020304" pitchFamily="18" charset="0"/>
              </a:rPr>
              <a:t>Үлескер саны нақты әрі шектеулі болуы керек. Тоқтаусыз үлескер жинау арқылы серіктестіктің санын шексіз ұлғайту дұрыс </a:t>
            </a:r>
            <a:r>
              <a:rPr lang="kk-KZ" dirty="0" smtClean="0">
                <a:latin typeface="Times New Roman" panose="02020603050405020304" pitchFamily="18" charset="0"/>
                <a:ea typeface="Calibri" panose="020F0502020204030204" pitchFamily="34" charset="0"/>
                <a:cs typeface="Times New Roman" panose="02020603050405020304" pitchFamily="18" charset="0"/>
              </a:rPr>
              <a:t>емес. </a:t>
            </a:r>
          </a:p>
          <a:p>
            <a:pPr marL="342900" lvl="0" indent="-342900">
              <a:spcBef>
                <a:spcPts val="600"/>
              </a:spcBef>
              <a:spcAft>
                <a:spcPts val="0"/>
              </a:spcAft>
              <a:buFont typeface="+mj-lt"/>
              <a:buAutoNum type="arabicPeriod"/>
            </a:pPr>
            <a:r>
              <a:rPr lang="kk-KZ" dirty="0" smtClean="0">
                <a:latin typeface="Times New Roman" panose="02020603050405020304" pitchFamily="18" charset="0"/>
                <a:ea typeface="Calibri" panose="020F0502020204030204" pitchFamily="34" charset="0"/>
                <a:cs typeface="Times New Roman" panose="02020603050405020304" pitchFamily="18" charset="0"/>
              </a:rPr>
              <a:t>Тұтыну кооперативінің кіру және мүшелік жарнасын енгізуі де дұрыс емес. Алайда өзінің еңбегі немесе қызметі үшін ақы белгілеп, оны талап ете алады. Себебі:</a:t>
            </a:r>
            <a:endParaRPr lang="ru-RU" sz="1400" dirty="0" smtClean="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83980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34065" y="320457"/>
            <a:ext cx="8209935" cy="4909036"/>
          </a:xfrm>
          <a:prstGeom prst="rect">
            <a:avLst/>
          </a:prstGeom>
        </p:spPr>
        <p:txBody>
          <a:bodyPr wrap="square">
            <a:spAutoFit/>
          </a:bodyPr>
          <a:lstStyle/>
          <a:p>
            <a:pPr marL="914400">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Алла елшісі (оған Алланың салауаты мен сәлемі болсын) бір келісімнің ішінде екі келісімшарттың қойылуына тыйым салған.Сондай-ақ сомасы белгілі қарыздың үстінен қосымша ақы алу немесе пайда көру өсімге жол ашады.</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lvl="0">
              <a:spcBef>
                <a:spcPts val="600"/>
              </a:spcBef>
              <a:spcAft>
                <a:spcPts val="0"/>
              </a:spcAft>
            </a:pPr>
            <a:r>
              <a:rPr lang="kk-KZ" dirty="0" smtClean="0">
                <a:latin typeface="Times New Roman" panose="02020603050405020304" pitchFamily="18" charset="0"/>
                <a:ea typeface="Calibri" panose="020F0502020204030204" pitchFamily="34" charset="0"/>
                <a:cs typeface="Times New Roman" panose="02020603050405020304" pitchFamily="18" charset="0"/>
              </a:rPr>
              <a:t>4. Үлескер кез келген уақытта қандай да бір кедергісіз кооперативтен шығып кетуге және өзіне тиесілі борышын толық қайтарып адуға құқылы.</a:t>
            </a:r>
            <a:endParaRPr lang="ru-RU" sz="1400" dirty="0" smtClean="0">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600"/>
              </a:spcBef>
              <a:spcAft>
                <a:spcPts val="0"/>
              </a:spcAft>
              <a:buAutoNum type="arabicPeriod" startAt="5"/>
            </a:pPr>
            <a:r>
              <a:rPr lang="kk-KZ" dirty="0" smtClean="0">
                <a:latin typeface="Times New Roman" panose="02020603050405020304" pitchFamily="18" charset="0"/>
                <a:ea typeface="Calibri" panose="020F0502020204030204" pitchFamily="34" charset="0"/>
                <a:cs typeface="Times New Roman" panose="02020603050405020304" pitchFamily="18" charset="0"/>
              </a:rPr>
              <a:t>Тұтыну </a:t>
            </a:r>
            <a:r>
              <a:rPr lang="kk-KZ" dirty="0">
                <a:latin typeface="Times New Roman" panose="02020603050405020304" pitchFamily="18" charset="0"/>
                <a:ea typeface="Calibri" panose="020F0502020204030204" pitchFamily="34" charset="0"/>
                <a:cs typeface="Times New Roman" panose="02020603050405020304" pitchFamily="18" charset="0"/>
              </a:rPr>
              <a:t>кооперативіне мүшелікке кіру алдында мына жайттарды ескеру </a:t>
            </a:r>
            <a:r>
              <a:rPr lang="kk-KZ" dirty="0" smtClean="0">
                <a:latin typeface="Times New Roman" panose="02020603050405020304" pitchFamily="18" charset="0"/>
                <a:ea typeface="Calibri" panose="020F0502020204030204" pitchFamily="34" charset="0"/>
                <a:cs typeface="Times New Roman" panose="02020603050405020304" pitchFamily="18" charset="0"/>
              </a:rPr>
              <a:t> қажет:</a:t>
            </a:r>
          </a:p>
          <a:p>
            <a:pPr lvl="0">
              <a:spcBef>
                <a:spcPts val="600"/>
              </a:spcBef>
              <a:spcAft>
                <a:spcPts val="0"/>
              </a:spcAft>
            </a:pPr>
            <a:r>
              <a:rPr lang="kk-KZ" dirty="0" smtClean="0">
                <a:latin typeface="Times New Roman" panose="02020603050405020304" pitchFamily="18" charset="0"/>
                <a:ea typeface="Calibri" panose="020F0502020204030204" pitchFamily="34" charset="0"/>
                <a:cs typeface="Times New Roman" panose="02020603050405020304" pitchFamily="18" charset="0"/>
              </a:rPr>
              <a:t>-</a:t>
            </a:r>
            <a:r>
              <a:rPr lang="kk-KZ" dirty="0">
                <a:latin typeface="Times New Roman" panose="02020603050405020304" pitchFamily="18" charset="0"/>
                <a:ea typeface="Calibri" panose="020F0502020204030204" pitchFamily="34" charset="0"/>
                <a:cs typeface="Times New Roman" panose="02020603050405020304" pitchFamily="18" charset="0"/>
              </a:rPr>
              <a:t>оның </a:t>
            </a:r>
            <a:r>
              <a:rPr lang="kk-KZ" dirty="0" smtClean="0">
                <a:latin typeface="Times New Roman" panose="02020603050405020304" pitchFamily="18" charset="0"/>
                <a:ea typeface="Calibri" panose="020F0502020204030204" pitchFamily="34" charset="0"/>
                <a:cs typeface="Times New Roman" panose="02020603050405020304" pitchFamily="18" charset="0"/>
              </a:rPr>
              <a:t>меслекеттік </a:t>
            </a:r>
            <a:r>
              <a:rPr lang="kk-KZ" dirty="0">
                <a:latin typeface="Times New Roman" panose="02020603050405020304" pitchFamily="18" charset="0"/>
                <a:ea typeface="Calibri" panose="020F0502020204030204" pitchFamily="34" charset="0"/>
                <a:cs typeface="Times New Roman" panose="02020603050405020304" pitchFamily="18" charset="0"/>
              </a:rPr>
              <a:t>тіркеуден өткенін білу жарғысы, ережесі және </a:t>
            </a:r>
            <a:r>
              <a:rPr lang="kk-KZ" dirty="0" smtClean="0">
                <a:latin typeface="Times New Roman" panose="02020603050405020304" pitchFamily="18" charset="0"/>
                <a:ea typeface="Calibri" panose="020F0502020204030204" pitchFamily="34" charset="0"/>
                <a:cs typeface="Times New Roman" panose="02020603050405020304" pitchFamily="18" charset="0"/>
              </a:rPr>
              <a:t>    келісімшартымен </a:t>
            </a:r>
            <a:r>
              <a:rPr lang="kk-KZ" dirty="0">
                <a:latin typeface="Times New Roman" panose="02020603050405020304" pitchFamily="18" charset="0"/>
                <a:ea typeface="Calibri" panose="020F0502020204030204" pitchFamily="34" charset="0"/>
                <a:cs typeface="Times New Roman" panose="02020603050405020304" pitchFamily="18" charset="0"/>
              </a:rPr>
              <a:t>мұқият танысып </a:t>
            </a:r>
            <a:r>
              <a:rPr lang="kk-KZ" dirty="0" smtClean="0">
                <a:latin typeface="Times New Roman" panose="02020603050405020304" pitchFamily="18" charset="0"/>
                <a:ea typeface="Calibri" panose="020F0502020204030204" pitchFamily="34" charset="0"/>
                <a:cs typeface="Times New Roman" panose="02020603050405020304" pitchFamily="18" charset="0"/>
              </a:rPr>
              <a:t>шығу:- </a:t>
            </a:r>
            <a:r>
              <a:rPr lang="kk-KZ" dirty="0">
                <a:latin typeface="Times New Roman" panose="02020603050405020304" pitchFamily="18" charset="0"/>
                <a:ea typeface="Calibri" panose="020F0502020204030204" pitchFamily="34" charset="0"/>
                <a:cs typeface="Times New Roman" panose="02020603050405020304" pitchFamily="18" charset="0"/>
              </a:rPr>
              <a:t>заңгерлермен кеңесу.</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85800">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Үкім: Жоғарыда айтылған шарттар толықтай орындалмаған жағдайда тұтыну кооперативінің қызметіне шариғат бойынша рұқсат етілмейді.</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85800">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Қорыта </a:t>
            </a:r>
            <a:r>
              <a:rPr lang="kk-KZ" dirty="0" smtClean="0">
                <a:latin typeface="Times New Roman" panose="02020603050405020304" pitchFamily="18" charset="0"/>
                <a:ea typeface="Calibri" panose="020F0502020204030204" pitchFamily="34" charset="0"/>
                <a:cs typeface="Times New Roman" panose="02020603050405020304" pitchFamily="18" charset="0"/>
              </a:rPr>
              <a:t>келе, </a:t>
            </a:r>
            <a:r>
              <a:rPr lang="kk-KZ" dirty="0" smtClean="0">
                <a:latin typeface="Times New Roman" panose="02020603050405020304" pitchFamily="18" charset="0"/>
                <a:ea typeface="Calibri" panose="020F0502020204030204" pitchFamily="34" charset="0"/>
                <a:cs typeface="Times New Roman" panose="02020603050405020304" pitchFamily="18" charset="0"/>
              </a:rPr>
              <a:t>Алланың </a:t>
            </a:r>
            <a:r>
              <a:rPr lang="kk-KZ" dirty="0">
                <a:latin typeface="Times New Roman" panose="02020603050405020304" pitchFamily="18" charset="0"/>
                <a:ea typeface="Calibri" panose="020F0502020204030204" pitchFamily="34" charset="0"/>
                <a:cs typeface="Times New Roman" panose="02020603050405020304" pitchFamily="18" charset="0"/>
              </a:rPr>
              <a:t>бұйырғанына мойынұсынып кіретін 350 мың тг жарнаны және пайлық жарнаға алатын сомаға байланысты төленетін ақшаны басқаша қылып еңбегі мен қызмет ақысы деп белгілесеңіздер нұр үстіне нұр болар еді әрі берекелі болар еді.</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18660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850831" y="-1569060"/>
            <a:ext cx="3854528" cy="1278466"/>
          </a:xfrm>
        </p:spPr>
        <p:txBody>
          <a:bodyPr/>
          <a:lstStyle/>
          <a:p>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25445" y="584547"/>
            <a:ext cx="6882580" cy="1651819"/>
          </a:xfrm>
        </p:spPr>
      </p:pic>
      <p:sp>
        <p:nvSpPr>
          <p:cNvPr id="4" name="Текст 3"/>
          <p:cNvSpPr>
            <a:spLocks noGrp="1"/>
          </p:cNvSpPr>
          <p:nvPr>
            <p:ph type="body" sz="half" idx="2"/>
          </p:nvPr>
        </p:nvSpPr>
        <p:spPr>
          <a:xfrm>
            <a:off x="6448869" y="-3230441"/>
            <a:ext cx="3854528" cy="2584449"/>
          </a:xfrm>
        </p:spPr>
        <p:txBody>
          <a:bodyPr/>
          <a:lstStyle/>
          <a:p>
            <a:endParaRPr lang="ru-RU" dirty="0"/>
          </a:p>
        </p:txBody>
      </p:sp>
      <p:sp>
        <p:nvSpPr>
          <p:cNvPr id="6" name="Прямоугольник 5"/>
          <p:cNvSpPr/>
          <p:nvPr/>
        </p:nvSpPr>
        <p:spPr>
          <a:xfrm>
            <a:off x="717755" y="2236366"/>
            <a:ext cx="8426245" cy="1831271"/>
          </a:xfrm>
          <a:prstGeom prst="rect">
            <a:avLst/>
          </a:prstGeom>
        </p:spPr>
        <p:txBody>
          <a:bodyPr wrap="square">
            <a:spAutoFit/>
          </a:bodyPr>
          <a:lstStyle/>
          <a:p>
            <a:pPr>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«Үлескерлер пікірі» бұл бөлімде видеоролик қойылған, жоғарыдағы бөлімдердегідей ютуб каналына өтеді екен. </a:t>
            </a:r>
            <a:r>
              <a:rPr lang="kk-KZ" dirty="0" smtClean="0">
                <a:latin typeface="Times New Roman" panose="02020603050405020304" pitchFamily="18" charset="0"/>
                <a:ea typeface="Calibri" panose="020F0502020204030204" pitchFamily="34" charset="0"/>
                <a:cs typeface="Times New Roman" panose="02020603050405020304" pitchFamily="18" charset="0"/>
              </a:rPr>
              <a:t>Үлкен </a:t>
            </a:r>
            <a:r>
              <a:rPr lang="kk-KZ" dirty="0">
                <a:latin typeface="Times New Roman" panose="02020603050405020304" pitchFamily="18" charset="0"/>
                <a:ea typeface="Calibri" panose="020F0502020204030204" pitchFamily="34" charset="0"/>
                <a:cs typeface="Times New Roman" panose="02020603050405020304" pitchFamily="18" charset="0"/>
              </a:rPr>
              <a:t>сайт болса осы бөлімдер үстінгі жағында арнайы баспа арқылы өтетін болса.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Үлескерлердің видеосы түсірілген соң алған баспана немесе көліктің бүкіл құжаттарды </a:t>
            </a:r>
            <a:r>
              <a:rPr lang="kk-KZ" dirty="0" smtClean="0">
                <a:latin typeface="Times New Roman" panose="02020603050405020304" pitchFamily="18" charset="0"/>
                <a:ea typeface="Calibri" panose="020F0502020204030204" pitchFamily="34" charset="0"/>
                <a:cs typeface="Times New Roman" panose="02020603050405020304" pitchFamily="18" charset="0"/>
              </a:rPr>
              <a:t>фотоға түсіріліп </a:t>
            </a:r>
            <a:r>
              <a:rPr lang="kk-KZ" dirty="0">
                <a:latin typeface="Times New Roman" panose="02020603050405020304" pitchFamily="18" charset="0"/>
                <a:ea typeface="Calibri" panose="020F0502020204030204" pitchFamily="34" charset="0"/>
                <a:cs typeface="Times New Roman" panose="02020603050405020304" pitchFamily="18" charset="0"/>
              </a:rPr>
              <a:t>шығарып </a:t>
            </a:r>
            <a:r>
              <a:rPr lang="kk-KZ" dirty="0" smtClean="0">
                <a:latin typeface="Times New Roman" panose="02020603050405020304" pitchFamily="18" charset="0"/>
                <a:ea typeface="Calibri" panose="020F0502020204030204" pitchFamily="34" charset="0"/>
                <a:cs typeface="Times New Roman" panose="02020603050405020304" pitchFamily="18" charset="0"/>
              </a:rPr>
              <a:t>қойылса</a:t>
            </a:r>
            <a:r>
              <a:rPr lang="kk-KZ" dirty="0">
                <a:latin typeface="Times New Roman" panose="02020603050405020304" pitchFamily="18" charset="0"/>
                <a:ea typeface="Calibri" panose="020F0502020204030204" pitchFamily="34" charset="0"/>
                <a:cs typeface="Times New Roman" panose="02020603050405020304" pitchFamily="18" charset="0"/>
              </a:rPr>
              <a:t>, көзі ашық азаматтар бірден көріп, түсініп тезірек шешім қабылдайды</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128943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75690" y="2300748"/>
            <a:ext cx="137652" cy="476322"/>
          </a:xfrm>
        </p:spPr>
        <p:txBody>
          <a:bodyPr/>
          <a:lstStyle/>
          <a:p>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35853" y="0"/>
            <a:ext cx="4513262" cy="3615642"/>
          </a:xfrm>
        </p:spPr>
      </p:pic>
      <p:sp>
        <p:nvSpPr>
          <p:cNvPr id="4" name="Текст 3"/>
          <p:cNvSpPr>
            <a:spLocks noGrp="1"/>
          </p:cNvSpPr>
          <p:nvPr>
            <p:ph type="body" sz="half" idx="2"/>
          </p:nvPr>
        </p:nvSpPr>
        <p:spPr>
          <a:xfrm>
            <a:off x="677334" y="1091381"/>
            <a:ext cx="3854528" cy="4270137"/>
          </a:xfrm>
        </p:spPr>
        <p:txBody>
          <a:bodyPr>
            <a:normAutofit/>
          </a:bodyPr>
          <a:lstStyle/>
          <a:p>
            <a:r>
              <a:rPr lang="kk-KZ" sz="2800" dirty="0"/>
              <a:t>«Заңгерлердің жауабы» </a:t>
            </a:r>
            <a:endParaRPr lang="kk-KZ" sz="2800" dirty="0" smtClean="0"/>
          </a:p>
          <a:p>
            <a:r>
              <a:rPr lang="kk-KZ" sz="2800" dirty="0" smtClean="0"/>
              <a:t>бұл </a:t>
            </a:r>
            <a:r>
              <a:rPr lang="kk-KZ" sz="2800" dirty="0"/>
              <a:t>бөлімді бірнеше қарап шықтым, алайда заңгердің жауабы бөлімінде Тілеубаев отбасының үй алғаны жайлы ақпарат тұрды.</a:t>
            </a:r>
            <a:endParaRPr lang="ru-RU" sz="2800" dirty="0"/>
          </a:p>
          <a:p>
            <a:endParaRPr lang="ru-RU" sz="2800" dirty="0"/>
          </a:p>
        </p:txBody>
      </p:sp>
    </p:spTree>
    <p:extLst>
      <p:ext uri="{BB962C8B-B14F-4D97-AF65-F5344CB8AC3E}">
        <p14:creationId xmlns:p14="http://schemas.microsoft.com/office/powerpoint/2010/main" val="5128582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4464" y="4911579"/>
            <a:ext cx="8613059" cy="1200329"/>
          </a:xfrm>
          <a:prstGeom prst="rect">
            <a:avLst/>
          </a:prstGeom>
        </p:spPr>
        <p:txBody>
          <a:bodyPr wrap="square">
            <a:spAutoFit/>
          </a:bodyPr>
          <a:lstStyle/>
          <a:p>
            <a:pPr>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«Сұрақтарға жауаптар» - бұл бөлімде толық сұрақтарға жазбаша жауап берілген. Менің жеке ұсынысым қара емес көк түспен әрленсе және видеоролик түрінде түсірілсе. Еліміздегі мықты телеарналардағы журналист маманы сұхбат алып отырып кооперативтің заңгері жауап беріп отырса.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4104" y="0"/>
            <a:ext cx="5604386" cy="4807975"/>
          </a:xfrm>
          <a:prstGeom prst="rect">
            <a:avLst/>
          </a:prstGeom>
        </p:spPr>
      </p:pic>
    </p:spTree>
    <p:extLst>
      <p:ext uri="{BB962C8B-B14F-4D97-AF65-F5344CB8AC3E}">
        <p14:creationId xmlns:p14="http://schemas.microsoft.com/office/powerpoint/2010/main" val="18411514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6890" y="1"/>
            <a:ext cx="4699820" cy="3903406"/>
          </a:xfrm>
          <a:prstGeom prst="rect">
            <a:avLst/>
          </a:prstGeom>
        </p:spPr>
      </p:pic>
      <p:sp>
        <p:nvSpPr>
          <p:cNvPr id="3" name="Прямоугольник 2"/>
          <p:cNvSpPr/>
          <p:nvPr/>
        </p:nvSpPr>
        <p:spPr>
          <a:xfrm>
            <a:off x="1356852" y="4774774"/>
            <a:ext cx="6184490" cy="1477328"/>
          </a:xfrm>
          <a:prstGeom prst="rect">
            <a:avLst/>
          </a:prstGeom>
        </p:spPr>
        <p:txBody>
          <a:bodyPr wrap="square">
            <a:spAutoFit/>
          </a:bodyPr>
          <a:lstStyle/>
          <a:p>
            <a:pPr>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«Оқу жуйесі бөлімі» Оқу жүйесі </a:t>
            </a:r>
            <a:r>
              <a:rPr lang="kk-KZ" dirty="0" smtClean="0">
                <a:latin typeface="Times New Roman" panose="02020603050405020304" pitchFamily="18" charset="0"/>
                <a:ea typeface="Calibri" panose="020F0502020204030204" pitchFamily="34" charset="0"/>
                <a:cs typeface="Times New Roman" panose="02020603050405020304" pitchFamily="18" charset="0"/>
              </a:rPr>
              <a:t>бөлімі </a:t>
            </a:r>
            <a:r>
              <a:rPr lang="kk-KZ" dirty="0" smtClean="0">
                <a:latin typeface="Times New Roman" panose="02020603050405020304" pitchFamily="18" charset="0"/>
                <a:ea typeface="Calibri" panose="020F0502020204030204" pitchFamily="34" charset="0"/>
                <a:cs typeface="Times New Roman" panose="02020603050405020304" pitchFamily="18" charset="0"/>
              </a:rPr>
              <a:t>ашып </a:t>
            </a:r>
            <a:r>
              <a:rPr lang="kk-KZ" dirty="0" smtClean="0">
                <a:latin typeface="Times New Roman" panose="02020603050405020304" pitchFamily="18" charset="0"/>
                <a:ea typeface="Calibri" panose="020F0502020204030204" pitchFamily="34" charset="0"/>
                <a:cs typeface="Times New Roman" panose="02020603050405020304" pitchFamily="18" charset="0"/>
              </a:rPr>
              <a:t>туралы өз ойымды </a:t>
            </a:r>
            <a:r>
              <a:rPr lang="kk-KZ" dirty="0">
                <a:latin typeface="Times New Roman" panose="02020603050405020304" pitchFamily="18" charset="0"/>
                <a:ea typeface="Calibri" panose="020F0502020204030204" pitchFamily="34" charset="0"/>
                <a:cs typeface="Times New Roman" panose="02020603050405020304" pitchFamily="18" charset="0"/>
              </a:rPr>
              <a:t>жаза </a:t>
            </a:r>
            <a:r>
              <a:rPr lang="kk-KZ" dirty="0" smtClean="0">
                <a:latin typeface="Times New Roman" panose="02020603050405020304" pitchFamily="18" charset="0"/>
                <a:ea typeface="Calibri" panose="020F0502020204030204" pitchFamily="34" charset="0"/>
                <a:cs typeface="Times New Roman" panose="02020603050405020304" pitchFamily="18" charset="0"/>
              </a:rPr>
              <a:t>алмады, </a:t>
            </a:r>
            <a:r>
              <a:rPr lang="kk-KZ" dirty="0">
                <a:latin typeface="Times New Roman" panose="02020603050405020304" pitchFamily="18" charset="0"/>
                <a:ea typeface="Calibri" panose="020F0502020204030204" pitchFamily="34" charset="0"/>
                <a:cs typeface="Times New Roman" panose="02020603050405020304" pitchFamily="18" charset="0"/>
              </a:rPr>
              <a:t>себебі авторизациядан өтуімді сұрап тұр сайт. Негізі бұл бөлім де ашық тұру керек және де түсінікті түрде кооперативтің дамуына қандай іс шаралар жасалынып жатқаны жазылу керек.</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41433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flipV="1">
            <a:off x="10176931" y="-635001"/>
            <a:ext cx="601133" cy="169333"/>
          </a:xfrm>
        </p:spPr>
        <p:txBody>
          <a:bodyPr>
            <a:normAutofit fontScale="90000"/>
          </a:bodyPr>
          <a:lstStyle/>
          <a:p>
            <a:endParaRPr lang="ru-RU" dirty="0"/>
          </a:p>
        </p:txBody>
      </p:sp>
      <p:sp>
        <p:nvSpPr>
          <p:cNvPr id="3" name="Объект 2"/>
          <p:cNvSpPr>
            <a:spLocks noGrp="1"/>
          </p:cNvSpPr>
          <p:nvPr>
            <p:ph idx="1"/>
          </p:nvPr>
        </p:nvSpPr>
        <p:spPr>
          <a:xfrm>
            <a:off x="228601" y="372533"/>
            <a:ext cx="9457266" cy="5376334"/>
          </a:xfrm>
        </p:spPr>
        <p:txBody>
          <a:bodyPr/>
          <a:lstStyle/>
          <a:p>
            <a:r>
              <a:rPr lang="kk-KZ" dirty="0"/>
              <a:t>Кооперация дегеніміз латын тілінен аударғанда cooperatio–ынтымақтастық. Жеке тұлғалардың ұжымдық кәсіпкерлерлік үшін ерікті мүшелік негізінде құрылған бірлестігі;</a:t>
            </a:r>
            <a:endParaRPr lang="ru-RU" dirty="0"/>
          </a:p>
          <a:p>
            <a:r>
              <a:rPr lang="kk-KZ" dirty="0"/>
              <a:t>Бір немесе бірнеше елдегі шетелдік серіктестері қатысуымен бірлескен немесе өзара келісілген өндірісті ұйымдастырудың әмбебап нысаны. Ол өнім өндіруді бөлісуге,тәуекелділіктің өзара кепілдігіне, инвестициялар мен өнеркәсіптік секторды ортақтастырып қорғауға негізделген.</a:t>
            </a:r>
            <a:endParaRPr lang="ru-RU" dirty="0"/>
          </a:p>
          <a:p>
            <a:r>
              <a:rPr lang="kk-KZ" dirty="0"/>
              <a:t>Бір немесе бірнеше әлеуметтік топтардың өкілдері бір мақсатқа жету жолында бірігіп, ұйымдасқан түрде әрекет ету процесі.</a:t>
            </a:r>
            <a:endParaRPr lang="ru-RU" dirty="0"/>
          </a:p>
          <a:p>
            <a:pPr marL="0" indent="0">
              <a:buNone/>
            </a:pPr>
            <a:r>
              <a:rPr lang="kk-KZ" dirty="0" smtClean="0"/>
              <a:t> </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5135" y="3381655"/>
            <a:ext cx="8057022" cy="3120747"/>
          </a:xfrm>
          <a:prstGeom prst="rect">
            <a:avLst/>
          </a:prstGeom>
        </p:spPr>
      </p:pic>
    </p:spTree>
    <p:extLst>
      <p:ext uri="{BB962C8B-B14F-4D97-AF65-F5344CB8AC3E}">
        <p14:creationId xmlns:p14="http://schemas.microsoft.com/office/powerpoint/2010/main" val="1790551344"/>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5638" y="4090218"/>
            <a:ext cx="8219768" cy="1754326"/>
          </a:xfrm>
          <a:prstGeom prst="rect">
            <a:avLst/>
          </a:prstGeom>
        </p:spPr>
        <p:txBody>
          <a:bodyPr wrap="square">
            <a:spAutoFit/>
          </a:bodyPr>
          <a:lstStyle/>
          <a:p>
            <a:pPr>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«Жаңалықтар бөлімі» – Жаңалықтар бөлімінде сайтқа алғаш кіргенде қазақша орысша таңдау құқығы берілген. Қазақша батырмасын бассаң да орысша батырманы бассаңда жаңалықтар аралас тілде берілген. Бұл жерде ұсынарым қазақша батырмасын басқанда тек Мемлекеттік тілдегі жаңалықтар шығып отырса,орыс тілі батырмасын басқанда тек орыс тіліндегі ақпарат шығып тұрса жақсы болар еді.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3712" y="481780"/>
            <a:ext cx="4271281" cy="3608438"/>
          </a:xfrm>
          <a:prstGeom prst="rect">
            <a:avLst/>
          </a:prstGeom>
        </p:spPr>
      </p:pic>
      <p:cxnSp>
        <p:nvCxnSpPr>
          <p:cNvPr id="5" name="Прямая со стрелкой 4"/>
          <p:cNvCxnSpPr/>
          <p:nvPr/>
        </p:nvCxnSpPr>
        <p:spPr>
          <a:xfrm flipH="1">
            <a:off x="4876801" y="766916"/>
            <a:ext cx="3175818" cy="11700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16920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58064" y="2846805"/>
            <a:ext cx="6096000" cy="1754326"/>
          </a:xfrm>
          <a:prstGeom prst="rect">
            <a:avLst/>
          </a:prstGeom>
        </p:spPr>
        <p:txBody>
          <a:bodyPr>
            <a:spAutoFit/>
          </a:bodyPr>
          <a:lstStyle/>
          <a:p>
            <a:pPr>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«Құрмет тақтасы» – бұл бөлімде мысалы бірінші тұрған Талқанбаев Ардақ Темірханов деген азаматтың фотосуреті қойылған. Менің ойымша тек бір фотосурет жеткіліксіз. Қосымша ол кісінің қысқаша өмірбаяны жазылғаны дұрыс және неліктен құрмет тақтасына өткені жайлы жалпы ақпарат керек.</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813" y="0"/>
            <a:ext cx="3048000" cy="2477729"/>
          </a:xfrm>
          <a:prstGeom prst="rect">
            <a:avLst/>
          </a:prstGeom>
        </p:spPr>
      </p:pic>
    </p:spTree>
    <p:extLst>
      <p:ext uri="{BB962C8B-B14F-4D97-AF65-F5344CB8AC3E}">
        <p14:creationId xmlns:p14="http://schemas.microsoft.com/office/powerpoint/2010/main" val="38863487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0942" y="2440860"/>
            <a:ext cx="8416412" cy="3570208"/>
          </a:xfrm>
          <a:prstGeom prst="rect">
            <a:avLst/>
          </a:prstGeom>
        </p:spPr>
        <p:txBody>
          <a:bodyPr wrap="square">
            <a:spAutoFit/>
          </a:bodyPr>
          <a:lstStyle/>
          <a:p>
            <a:pPr>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Halykquaty сайтының таңдап алынған түсі көк болғандықтан әрбір бөлімнің негізгі батырмалары көк түсті болса деп ойлаймын. Қара түсті қолданбаса да болады. Сұрақ – жауап бөлімінде сұрақ-жасыл түсте болса, ал жауап сайттың беріп отырған жауабы болғандықтан көк </a:t>
            </a:r>
            <a:r>
              <a:rPr lang="kk-KZ" dirty="0" smtClean="0">
                <a:latin typeface="Times New Roman" panose="02020603050405020304" pitchFamily="18" charset="0"/>
                <a:ea typeface="Calibri" panose="020F0502020204030204" pitchFamily="34" charset="0"/>
                <a:cs typeface="Times New Roman" panose="02020603050405020304" pitchFamily="18" charset="0"/>
              </a:rPr>
              <a:t>түсте </a:t>
            </a:r>
            <a:r>
              <a:rPr lang="kk-KZ" dirty="0" smtClean="0">
                <a:latin typeface="Times New Roman" panose="02020603050405020304" pitchFamily="18" charset="0"/>
                <a:ea typeface="Calibri" panose="020F0502020204030204" pitchFamily="34" charset="0"/>
                <a:cs typeface="Times New Roman" panose="02020603050405020304" pitchFamily="18" charset="0"/>
              </a:rPr>
              <a:t>болса.</a:t>
            </a:r>
          </a:p>
          <a:p>
            <a:pPr>
              <a:spcBef>
                <a:spcPts val="600"/>
              </a:spcBef>
              <a:spcAft>
                <a:spcPts val="0"/>
              </a:spcAft>
            </a:pPr>
            <a:r>
              <a:rPr lang="kk-KZ" dirty="0" smtClean="0">
                <a:latin typeface="Times New Roman" panose="02020603050405020304" pitchFamily="18" charset="0"/>
                <a:ea typeface="Calibri" panose="020F0502020204030204" pitchFamily="34" charset="0"/>
                <a:cs typeface="Times New Roman" panose="02020603050405020304" pitchFamily="18" charset="0"/>
              </a:rPr>
              <a:t>Сайттың </a:t>
            </a:r>
            <a:r>
              <a:rPr lang="kk-KZ" dirty="0">
                <a:latin typeface="Times New Roman" panose="02020603050405020304" pitchFamily="18" charset="0"/>
                <a:ea typeface="Calibri" panose="020F0502020204030204" pitchFamily="34" charset="0"/>
                <a:cs typeface="Times New Roman" panose="02020603050405020304" pitchFamily="18" charset="0"/>
              </a:rPr>
              <a:t>қазақша бөлімінде қателер бар</a:t>
            </a:r>
            <a:r>
              <a:rPr lang="kk-KZ" dirty="0" smtClean="0">
                <a:latin typeface="Times New Roman" panose="02020603050405020304" pitchFamily="18" charset="0"/>
                <a:ea typeface="Calibri" panose="020F0502020204030204" pitchFamily="34" charset="0"/>
                <a:cs typeface="Times New Roman" panose="02020603050405020304" pitchFamily="18" charset="0"/>
              </a:rPr>
              <a:t>. Мысалы «Видио қарау деп жазылып тұр»</a:t>
            </a:r>
          </a:p>
          <a:p>
            <a:pPr>
              <a:spcBef>
                <a:spcPts val="600"/>
              </a:spcBef>
              <a:spcAft>
                <a:spcPts val="0"/>
              </a:spcAft>
            </a:pPr>
            <a:r>
              <a:rPr lang="kk-KZ" dirty="0" smtClean="0">
                <a:latin typeface="Times New Roman" panose="02020603050405020304" pitchFamily="18" charset="0"/>
                <a:ea typeface="Calibri" panose="020F0502020204030204" pitchFamily="34" charset="0"/>
                <a:cs typeface="Times New Roman" panose="02020603050405020304" pitchFamily="18" charset="0"/>
              </a:rPr>
              <a:t>«</a:t>
            </a:r>
            <a:r>
              <a:rPr lang="kk-KZ" dirty="0">
                <a:latin typeface="Times New Roman" panose="02020603050405020304" pitchFamily="18" charset="0"/>
                <a:ea typeface="Calibri" panose="020F0502020204030204" pitchFamily="34" charset="0"/>
                <a:cs typeface="Times New Roman" panose="02020603050405020304" pitchFamily="18" charset="0"/>
              </a:rPr>
              <a:t>Құрмет тақтасы бөлімінде құрметке ие болған азаматтардың қысқаша өмірбаяндары қызыл түспен боялса». Сайттқа кіріп бақылап отырған адамның қызығушылығы артуы мүмкін</a:t>
            </a:r>
            <a:r>
              <a:rPr lang="kk-KZ" dirty="0" smtClean="0">
                <a:latin typeface="Times New Roman" panose="02020603050405020304" pitchFamily="18" charset="0"/>
                <a:ea typeface="Calibri" panose="020F0502020204030204" pitchFamily="34" charset="0"/>
                <a:cs typeface="Times New Roman" panose="02020603050405020304" pitchFamily="18" charset="0"/>
              </a:rPr>
              <a:t>. </a:t>
            </a:r>
            <a:r>
              <a:rPr lang="kk-KZ" dirty="0">
                <a:latin typeface="Times New Roman" panose="02020603050405020304" pitchFamily="18" charset="0"/>
                <a:ea typeface="Calibri" panose="020F0502020204030204" pitchFamily="34" charset="0"/>
                <a:cs typeface="Times New Roman" panose="02020603050405020304" pitchFamily="18" charset="0"/>
              </a:rPr>
              <a:t>Жаңа бөлімге мен басқа несие беретін орталықтардың несиені рәсімдеу шарттарын қойып салыстыру батырмасы </a:t>
            </a:r>
            <a:r>
              <a:rPr lang="kk-KZ" dirty="0" smtClean="0">
                <a:latin typeface="Times New Roman" panose="02020603050405020304" pitchFamily="18" charset="0"/>
                <a:ea typeface="Calibri" panose="020F0502020204030204" pitchFamily="34" charset="0"/>
                <a:cs typeface="Times New Roman" panose="02020603050405020304" pitchFamily="18" charset="0"/>
              </a:rPr>
              <a:t>тұрса.Сайтқа </a:t>
            </a:r>
            <a:r>
              <a:rPr lang="kk-KZ" dirty="0">
                <a:latin typeface="Times New Roman" panose="02020603050405020304" pitchFamily="18" charset="0"/>
                <a:ea typeface="Calibri" panose="020F0502020204030204" pitchFamily="34" charset="0"/>
                <a:cs typeface="Times New Roman" panose="02020603050405020304" pitchFamily="18" charset="0"/>
              </a:rPr>
              <a:t>қайырымдылық қоры деген батырма енгізілсе. Бұл жерде үлескерлер арасында қарттар болса кішігірім сыйлық жасалса. </a:t>
            </a:r>
            <a:r>
              <a:rPr lang="kk-KZ" dirty="0" smtClean="0">
                <a:latin typeface="Times New Roman" panose="02020603050405020304" pitchFamily="18" charset="0"/>
                <a:ea typeface="Calibri" panose="020F0502020204030204" pitchFamily="34" charset="0"/>
                <a:cs typeface="Times New Roman" panose="02020603050405020304" pitchFamily="18" charset="0"/>
              </a:rPr>
              <a:t>Үлескерлердің </a:t>
            </a:r>
            <a:r>
              <a:rPr lang="kk-KZ" dirty="0">
                <a:latin typeface="Times New Roman" panose="02020603050405020304" pitchFamily="18" charset="0"/>
                <a:ea typeface="Calibri" panose="020F0502020204030204" pitchFamily="34" charset="0"/>
                <a:cs typeface="Times New Roman" panose="02020603050405020304" pitchFamily="18" charset="0"/>
              </a:rPr>
              <a:t>арасында сәби дүниеге келсе сол отбасыға кішігірім сыйлық жасалса</a:t>
            </a:r>
            <a:r>
              <a:rPr lang="kk-KZ" dirty="0" smtClean="0">
                <a:latin typeface="Times New Roman" panose="02020603050405020304" pitchFamily="18" charset="0"/>
                <a:ea typeface="Calibri" panose="020F0502020204030204" pitchFamily="34" charset="0"/>
                <a:cs typeface="Times New Roman" panose="02020603050405020304" pitchFamily="18" charset="0"/>
              </a:rPr>
              <a:t>.</a:t>
            </a:r>
            <a:endParaRPr lang="ru-RU" sz="1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1716" y="1111046"/>
            <a:ext cx="5860026" cy="1160206"/>
          </a:xfrm>
          <a:prstGeom prst="rect">
            <a:avLst/>
          </a:prstGeom>
        </p:spPr>
      </p:pic>
    </p:spTree>
    <p:extLst>
      <p:ext uri="{BB962C8B-B14F-4D97-AF65-F5344CB8AC3E}">
        <p14:creationId xmlns:p14="http://schemas.microsoft.com/office/powerpoint/2010/main" val="19674138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6981" y="462115"/>
            <a:ext cx="8416413" cy="2185214"/>
          </a:xfrm>
          <a:prstGeom prst="rect">
            <a:avLst/>
          </a:prstGeom>
        </p:spPr>
        <p:txBody>
          <a:bodyPr wrap="square">
            <a:spAutoFit/>
          </a:bodyPr>
          <a:lstStyle/>
          <a:p>
            <a:pPr>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Бірінші рет бірінші сынып жобасы болған </a:t>
            </a:r>
            <a:r>
              <a:rPr lang="kk-KZ" dirty="0" smtClean="0">
                <a:latin typeface="Times New Roman" panose="02020603050405020304" pitchFamily="18" charset="0"/>
                <a:ea typeface="Calibri" panose="020F0502020204030204" pitchFamily="34" charset="0"/>
                <a:cs typeface="Times New Roman" panose="02020603050405020304" pitchFamily="18" charset="0"/>
              </a:rPr>
              <a:t>екен, </a:t>
            </a:r>
            <a:r>
              <a:rPr lang="kk-KZ" dirty="0">
                <a:latin typeface="Times New Roman" panose="02020603050405020304" pitchFamily="18" charset="0"/>
                <a:ea typeface="Calibri" panose="020F0502020204030204" pitchFamily="34" charset="0"/>
                <a:cs typeface="Times New Roman" panose="02020603050405020304" pitchFamily="18" charset="0"/>
              </a:rPr>
              <a:t>сол жақсы бастама да осы бөлімде тұрса.Үлескерлердің арасында 4 немесе одан да көп баласы барларға 1 қыркуйекке көмек берілсе.</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Жалпы сайттың фотосында қуанып тұрған отбасы жасыл фонда тұрса, қалған бөлімдер үстінге жағында тізіліп тұрса дұрыс сияқты.</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spcBef>
                <a:spcPts val="600"/>
              </a:spcBef>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Осындай мүмкіндік алып  Halykquaty тұтыну </a:t>
            </a:r>
            <a:r>
              <a:rPr lang="kk-KZ" dirty="0" smtClean="0">
                <a:latin typeface="Times New Roman" panose="02020603050405020304" pitchFamily="18" charset="0"/>
                <a:ea typeface="Calibri" panose="020F0502020204030204" pitchFamily="34" charset="0"/>
                <a:cs typeface="Times New Roman" panose="02020603050405020304" pitchFamily="18" charset="0"/>
              </a:rPr>
              <a:t>коопративінің </a:t>
            </a:r>
            <a:r>
              <a:rPr lang="kk-KZ" dirty="0">
                <a:latin typeface="Times New Roman" panose="02020603050405020304" pitchFamily="18" charset="0"/>
                <a:ea typeface="Calibri" panose="020F0502020204030204" pitchFamily="34" charset="0"/>
                <a:cs typeface="Times New Roman" panose="02020603050405020304" pitchFamily="18" charset="0"/>
              </a:rPr>
              <a:t>рефераттар байқауына қатысқаныма қуаныштымын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814311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135" y="1592826"/>
            <a:ext cx="9517625" cy="1861574"/>
          </a:xfrm>
        </p:spPr>
        <p:txBody>
          <a:bodyPr/>
          <a:lstStyle/>
          <a:p>
            <a:r>
              <a:rPr lang="kk-KZ" dirty="0" smtClean="0"/>
              <a:t>НАЗАРЛАРЫҢЫЗҒА РАХМЕТ !!!</a:t>
            </a:r>
            <a:endParaRPr lang="ru-RU" dirty="0"/>
          </a:p>
        </p:txBody>
      </p:sp>
    </p:spTree>
    <p:extLst>
      <p:ext uri="{BB962C8B-B14F-4D97-AF65-F5344CB8AC3E}">
        <p14:creationId xmlns:p14="http://schemas.microsoft.com/office/powerpoint/2010/main" val="3122533809"/>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flipV="1">
            <a:off x="7611533" y="-1557869"/>
            <a:ext cx="1591734" cy="228602"/>
          </a:xfrm>
        </p:spPr>
        <p:txBody>
          <a:bodyPr>
            <a:normAutofit fontScale="90000"/>
          </a:bodyPr>
          <a:lstStyle/>
          <a:p>
            <a:endParaRPr lang="ru-RU" dirty="0"/>
          </a:p>
        </p:txBody>
      </p:sp>
      <p:sp>
        <p:nvSpPr>
          <p:cNvPr id="3" name="Объект 2"/>
          <p:cNvSpPr>
            <a:spLocks noGrp="1"/>
          </p:cNvSpPr>
          <p:nvPr>
            <p:ph idx="1"/>
          </p:nvPr>
        </p:nvSpPr>
        <p:spPr>
          <a:xfrm>
            <a:off x="253999" y="203199"/>
            <a:ext cx="9702801" cy="6138333"/>
          </a:xfrm>
        </p:spPr>
        <p:txBody>
          <a:bodyPr>
            <a:normAutofit lnSpcReduction="10000"/>
          </a:bodyPr>
          <a:lstStyle/>
          <a:p>
            <a:pPr marL="0" indent="0">
              <a:buNone/>
            </a:pPr>
            <a:r>
              <a:rPr lang="kk-KZ" dirty="0"/>
              <a:t>АҚШ тұрғыны Бенджамин Франклин 1752 ж Филодельфияда тұрғын үйлердің сақтандыру кооперативін ұйымдастырған.</a:t>
            </a:r>
            <a:endParaRPr lang="ru-RU" dirty="0"/>
          </a:p>
          <a:p>
            <a:pPr marL="0" indent="0">
              <a:buNone/>
            </a:pPr>
            <a:r>
              <a:rPr lang="kk-KZ" dirty="0"/>
              <a:t>Еуропада Англия мемлекетінде 1769 және 1977 ж пайда болған тігіншілер кооперативі алдыңғы орында.</a:t>
            </a:r>
            <a:endParaRPr lang="ru-RU" dirty="0"/>
          </a:p>
          <a:p>
            <a:pPr marL="0" indent="0">
              <a:buNone/>
            </a:pPr>
            <a:r>
              <a:rPr lang="kk-KZ" dirty="0"/>
              <a:t>Ресей мемлекетінде бірінші орыс ерікті ауыл шаруашылық ұйымы1765 ж Санк Петербургта құрылды және Еуропа бойынша 8 ші орында болған.1865 ж Костромский губерниясында  жинақ несие ұйымы құрылған. Кооперативтер саны мен мүшелері жағынан 20 ғасырда әлем бойынша 1 ші орынға шыққан.</a:t>
            </a:r>
            <a:endParaRPr lang="ru-RU" dirty="0"/>
          </a:p>
          <a:p>
            <a:pPr marL="0" indent="0">
              <a:buNone/>
            </a:pPr>
            <a:r>
              <a:rPr lang="kk-KZ" dirty="0"/>
              <a:t>Кооперативтің негізін қалаушы және </a:t>
            </a:r>
            <a:r>
              <a:rPr lang="kk-KZ" dirty="0" smtClean="0"/>
              <a:t>оқытушылары </a:t>
            </a:r>
            <a:r>
              <a:rPr lang="kk-KZ" dirty="0"/>
              <a:t>Роберь Оуэн</a:t>
            </a:r>
            <a:endParaRPr lang="ru-RU" dirty="0"/>
          </a:p>
          <a:p>
            <a:pPr marL="0" indent="0">
              <a:buNone/>
            </a:pPr>
            <a:r>
              <a:rPr lang="kk-KZ" dirty="0"/>
              <a:t>ж</a:t>
            </a:r>
            <a:r>
              <a:rPr lang="kk-KZ" dirty="0" smtClean="0"/>
              <a:t>әне </a:t>
            </a:r>
            <a:r>
              <a:rPr lang="kk-KZ" dirty="0"/>
              <a:t>Шарля Фурье.</a:t>
            </a:r>
            <a:endParaRPr lang="ru-RU" dirty="0"/>
          </a:p>
          <a:p>
            <a:pPr marL="0" indent="0">
              <a:buNone/>
            </a:pPr>
            <a:r>
              <a:rPr lang="kk-KZ" dirty="0"/>
              <a:t>Кооперацияның негізгі мақсаты кедейшілікпен куресе отырып аз қамтылғандықты жою.</a:t>
            </a:r>
            <a:endParaRPr lang="ru-RU" dirty="0"/>
          </a:p>
          <a:p>
            <a:pPr marL="0" indent="0">
              <a:buNone/>
            </a:pPr>
            <a:r>
              <a:rPr lang="kk-KZ" dirty="0"/>
              <a:t>1844 ж Англиялық тоқымашы Рочдейл  қаласында төмендегі принцип бойынша құрылған:</a:t>
            </a:r>
            <a:endParaRPr lang="ru-RU" dirty="0"/>
          </a:p>
          <a:p>
            <a:pPr marL="0" lvl="0" indent="0">
              <a:buNone/>
            </a:pPr>
            <a:r>
              <a:rPr lang="kk-KZ" dirty="0"/>
              <a:t>Енгізу жарнасының аз мөлшерде болуы</a:t>
            </a:r>
            <a:endParaRPr lang="ru-RU" dirty="0"/>
          </a:p>
          <a:p>
            <a:pPr marL="0" lvl="0" indent="0">
              <a:buNone/>
            </a:pPr>
            <a:r>
              <a:rPr lang="kk-KZ" dirty="0"/>
              <a:t>Әр кооператордың жарна саны шектеулі болуы</a:t>
            </a:r>
            <a:endParaRPr lang="ru-RU" dirty="0"/>
          </a:p>
          <a:p>
            <a:pPr marL="0" lvl="0" indent="0">
              <a:buNone/>
            </a:pPr>
            <a:r>
              <a:rPr lang="kk-KZ" dirty="0"/>
              <a:t>Тауардың сатылуы нарықтағы бағаға сәйкес яғни қымбат болмауы және тек ақша түрінде болуы</a:t>
            </a:r>
            <a:endParaRPr lang="ru-RU" dirty="0"/>
          </a:p>
          <a:p>
            <a:pPr marL="0" lvl="0" indent="0">
              <a:buNone/>
            </a:pPr>
            <a:r>
              <a:rPr lang="kk-KZ" dirty="0"/>
              <a:t>Тауар бағасы барлығы үшін бірдей болуы</a:t>
            </a:r>
            <a:r>
              <a:rPr lang="kk-KZ" dirty="0" smtClean="0"/>
              <a:t>.</a:t>
            </a:r>
            <a:r>
              <a:rPr lang="kk-KZ" dirty="0"/>
              <a:t> </a:t>
            </a:r>
            <a:endParaRPr lang="ru-RU" dirty="0"/>
          </a:p>
          <a:p>
            <a:endParaRPr lang="ru-RU" dirty="0"/>
          </a:p>
        </p:txBody>
      </p:sp>
    </p:spTree>
    <p:extLst>
      <p:ext uri="{BB962C8B-B14F-4D97-AF65-F5344CB8AC3E}">
        <p14:creationId xmlns:p14="http://schemas.microsoft.com/office/powerpoint/2010/main" val="2429614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397067" y="-1693333"/>
            <a:ext cx="381000" cy="1261534"/>
          </a:xfrm>
        </p:spPr>
        <p:txBody>
          <a:bodyPr>
            <a:normAutofit/>
          </a:bodyPr>
          <a:lstStyle/>
          <a:p>
            <a:endParaRPr lang="ru-RU" dirty="0"/>
          </a:p>
        </p:txBody>
      </p:sp>
      <p:sp>
        <p:nvSpPr>
          <p:cNvPr id="3" name="Объект 2"/>
          <p:cNvSpPr>
            <a:spLocks noGrp="1"/>
          </p:cNvSpPr>
          <p:nvPr>
            <p:ph idx="1"/>
          </p:nvPr>
        </p:nvSpPr>
        <p:spPr>
          <a:xfrm>
            <a:off x="0" y="84667"/>
            <a:ext cx="9231669" cy="6434667"/>
          </a:xfrm>
        </p:spPr>
        <p:txBody>
          <a:bodyPr/>
          <a:lstStyle/>
          <a:p>
            <a:pPr marL="0" indent="0">
              <a:buNone/>
            </a:pPr>
            <a:r>
              <a:rPr lang="kk-KZ" sz="3200" dirty="0"/>
              <a:t>Қ</a:t>
            </a:r>
            <a:r>
              <a:rPr lang="kk-KZ" sz="3200" dirty="0" smtClean="0"/>
              <a:t>азіргі </a:t>
            </a:r>
            <a:r>
              <a:rPr lang="kk-KZ" sz="3200" dirty="0"/>
              <a:t>кезде Ресей 2013 ж желтоқсан айы бойынша  мемлекеттік тізілім бойынша 3,5 мың кооператив тіркелген.Ең ірі кооператив Алтай өңірінен «Резерв», Хабаров өңірінен « Доверие», «Ренда ЗСК» Ханты-Мансий өңірінен, Санкт-Петербургтан  « Семейный капитал»,және де тұрғын үй кооперативі «Бест Вей» кооперативтері екені белгілі.</a:t>
            </a:r>
            <a:endParaRPr lang="ru-RU" sz="3200" dirty="0"/>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9600" y="4097867"/>
            <a:ext cx="6612468" cy="2269067"/>
          </a:xfrm>
          <a:prstGeom prst="rect">
            <a:avLst/>
          </a:prstGeom>
        </p:spPr>
      </p:pic>
    </p:spTree>
    <p:extLst>
      <p:ext uri="{BB962C8B-B14F-4D97-AF65-F5344CB8AC3E}">
        <p14:creationId xmlns:p14="http://schemas.microsoft.com/office/powerpoint/2010/main" val="23586180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772297" y="-635000"/>
            <a:ext cx="1154370" cy="237067"/>
          </a:xfrm>
        </p:spPr>
        <p:txBody>
          <a:bodyPr>
            <a:normAutofit fontScale="90000"/>
          </a:bodyPr>
          <a:lstStyle/>
          <a:p>
            <a:endParaRPr lang="ru-RU" dirty="0"/>
          </a:p>
        </p:txBody>
      </p:sp>
      <p:sp>
        <p:nvSpPr>
          <p:cNvPr id="3" name="Объект 2"/>
          <p:cNvSpPr>
            <a:spLocks noGrp="1"/>
          </p:cNvSpPr>
          <p:nvPr>
            <p:ph idx="1"/>
          </p:nvPr>
        </p:nvSpPr>
        <p:spPr>
          <a:xfrm>
            <a:off x="677334" y="211667"/>
            <a:ext cx="8596668" cy="5829696"/>
          </a:xfrm>
        </p:spPr>
        <p:txBody>
          <a:bodyPr/>
          <a:lstStyle/>
          <a:p>
            <a:r>
              <a:rPr lang="kk-KZ" dirty="0"/>
              <a:t>6 шы «қара сөзде» Абай атамыз мына мақал мәтелді келтіреді:</a:t>
            </a:r>
            <a:endParaRPr lang="ru-RU" dirty="0"/>
          </a:p>
          <a:p>
            <a:pPr marL="0" indent="0">
              <a:buNone/>
            </a:pPr>
            <a:r>
              <a:rPr lang="kk-KZ" dirty="0"/>
              <a:t>Байлықтың басы-оқуда,еңбектің басы –бірлікте. Бұл жерде Абай атамыз шаруашылықты дамытуда бірігіп жұмыс жасауды тікелей </a:t>
            </a:r>
            <a:r>
              <a:rPr lang="kk-KZ" dirty="0" smtClean="0"/>
              <a:t>меңзеген,яғни </a:t>
            </a:r>
            <a:r>
              <a:rPr lang="kk-KZ" dirty="0"/>
              <a:t>кооперативтің ғана осы міндетті ала алатынын көруге болады. Абай Құнанбаев жеке кәсіпкерліктің еркіндігі жайлы сөз қозғағанда кәсіпкерлердің үлкен істі жедел қолға алуларын және сыртқы адамдардың ақылын тоспай ақ  өздерінің іскерлік қабілеттерін  таразыға салып ақылдары мен </a:t>
            </a:r>
            <a:r>
              <a:rPr lang="kk-KZ" dirty="0" smtClean="0"/>
              <a:t>күштеріне суйенгендерің </a:t>
            </a:r>
            <a:r>
              <a:rPr lang="kk-KZ" dirty="0"/>
              <a:t>дұрыс деп айтқан.</a:t>
            </a:r>
            <a:endParaRPr lang="ru-RU" dirty="0"/>
          </a:p>
          <a:p>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flipV="1">
            <a:off x="863600" y="2777066"/>
            <a:ext cx="7044267" cy="3598334"/>
          </a:xfrm>
          <a:prstGeom prst="rect">
            <a:avLst/>
          </a:prstGeom>
        </p:spPr>
      </p:pic>
    </p:spTree>
    <p:extLst>
      <p:ext uri="{BB962C8B-B14F-4D97-AF65-F5344CB8AC3E}">
        <p14:creationId xmlns:p14="http://schemas.microsoft.com/office/powerpoint/2010/main" val="29224470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flipV="1">
            <a:off x="12454466" y="-177802"/>
            <a:ext cx="524934" cy="389467"/>
          </a:xfrm>
        </p:spPr>
        <p:txBody>
          <a:bodyPr>
            <a:normAutofit fontScale="90000"/>
          </a:bodyPr>
          <a:lstStyle/>
          <a:p>
            <a:endParaRPr lang="ru-RU" dirty="0"/>
          </a:p>
        </p:txBody>
      </p:sp>
      <p:sp>
        <p:nvSpPr>
          <p:cNvPr id="3" name="Объект 2"/>
          <p:cNvSpPr>
            <a:spLocks noGrp="1"/>
          </p:cNvSpPr>
          <p:nvPr>
            <p:ph idx="1"/>
          </p:nvPr>
        </p:nvSpPr>
        <p:spPr>
          <a:xfrm>
            <a:off x="338667" y="0"/>
            <a:ext cx="9431866" cy="6350000"/>
          </a:xfrm>
        </p:spPr>
        <p:txBody>
          <a:bodyPr/>
          <a:lstStyle/>
          <a:p>
            <a:pPr marL="0" indent="0">
              <a:buNone/>
            </a:pPr>
            <a:r>
              <a:rPr lang="kk-KZ" sz="2800" dirty="0"/>
              <a:t>Әлемде үнемі терең өзгерістер болады: экономикада, техникада,технологияда </a:t>
            </a:r>
            <a:r>
              <a:rPr lang="kk-KZ" sz="2800" dirty="0" smtClean="0"/>
              <a:t>өндірісте, яғни </a:t>
            </a:r>
            <a:r>
              <a:rPr lang="kk-KZ" sz="2800" dirty="0"/>
              <a:t>адамзаттың білім деңгейі өсуде, өмір сүру қарқыны </a:t>
            </a:r>
            <a:r>
              <a:rPr lang="kk-KZ" sz="2800" dirty="0" smtClean="0"/>
              <a:t>тездетілуде.Сол </a:t>
            </a:r>
            <a:r>
              <a:rPr lang="kk-KZ" sz="2800" dirty="0"/>
              <a:t>себепті кооператив те өзгеріссіз қалмады. Көптеген түрлері пайда </a:t>
            </a:r>
            <a:r>
              <a:rPr lang="kk-KZ" sz="2800" dirty="0" smtClean="0"/>
              <a:t>болуда.Басқарушы </a:t>
            </a:r>
            <a:r>
              <a:rPr lang="kk-KZ" sz="2800" dirty="0"/>
              <a:t>органдардың соңғы берген есептерінде кооперативтің осы </a:t>
            </a:r>
            <a:r>
              <a:rPr lang="kk-KZ" sz="2800" dirty="0" smtClean="0"/>
              <a:t>түрлері </a:t>
            </a:r>
            <a:r>
              <a:rPr lang="kk-KZ" sz="2800" dirty="0"/>
              <a:t>бар екені айтылады</a:t>
            </a:r>
            <a:r>
              <a:rPr lang="kk-KZ" sz="2800" dirty="0" smtClean="0"/>
              <a:t>:</a:t>
            </a:r>
          </a:p>
          <a:p>
            <a:pPr marL="0" indent="0">
              <a:buNone/>
            </a:pPr>
            <a:r>
              <a:rPr lang="kk-KZ" sz="3200" dirty="0" smtClean="0"/>
              <a:t>-</a:t>
            </a:r>
            <a:r>
              <a:rPr lang="kk-KZ" sz="3200" dirty="0" smtClean="0"/>
              <a:t>тұтынушы </a:t>
            </a:r>
            <a:r>
              <a:rPr lang="kk-KZ" sz="3200" dirty="0"/>
              <a:t>кооперативі</a:t>
            </a:r>
            <a:endParaRPr lang="ru-RU" sz="3200" dirty="0"/>
          </a:p>
          <a:p>
            <a:pPr marL="0" indent="0">
              <a:buNone/>
            </a:pPr>
            <a:r>
              <a:rPr lang="kk-KZ" sz="3200" dirty="0"/>
              <a:t>-несиелік кооперативі</a:t>
            </a:r>
            <a:endParaRPr lang="ru-RU" sz="3200" dirty="0"/>
          </a:p>
          <a:p>
            <a:pPr marL="0" indent="0">
              <a:buNone/>
            </a:pPr>
            <a:r>
              <a:rPr lang="kk-KZ" sz="3200" dirty="0"/>
              <a:t>- ауылшаруашылық кооперативі т.б</a:t>
            </a:r>
            <a:endParaRPr lang="ru-RU" sz="3200" dirty="0"/>
          </a:p>
          <a:p>
            <a:endParaRPr lang="ru-RU" sz="3200" dirty="0"/>
          </a:p>
        </p:txBody>
      </p:sp>
    </p:spTree>
    <p:extLst>
      <p:ext uri="{BB962C8B-B14F-4D97-AF65-F5344CB8AC3E}">
        <p14:creationId xmlns:p14="http://schemas.microsoft.com/office/powerpoint/2010/main" val="6316376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a:off x="10107559" y="-688257"/>
            <a:ext cx="875073" cy="226142"/>
          </a:xfrm>
        </p:spPr>
        <p:txBody>
          <a:bodyPr>
            <a:normAutofit fontScale="90000"/>
          </a:bodyPr>
          <a:lstStyle/>
          <a:p>
            <a:endParaRPr lang="ru-RU" dirty="0"/>
          </a:p>
        </p:txBody>
      </p:sp>
      <p:sp>
        <p:nvSpPr>
          <p:cNvPr id="3" name="Объект 2"/>
          <p:cNvSpPr>
            <a:spLocks noGrp="1"/>
          </p:cNvSpPr>
          <p:nvPr>
            <p:ph idx="1"/>
          </p:nvPr>
        </p:nvSpPr>
        <p:spPr>
          <a:xfrm>
            <a:off x="570271" y="2736646"/>
            <a:ext cx="8819535" cy="4121354"/>
          </a:xfrm>
        </p:spPr>
        <p:txBody>
          <a:bodyPr>
            <a:normAutofit/>
          </a:bodyPr>
          <a:lstStyle/>
          <a:p>
            <a:pPr marL="0" indent="0">
              <a:buNone/>
            </a:pPr>
            <a:r>
              <a:rPr lang="kk-KZ" sz="2800" dirty="0"/>
              <a:t>Тұтынушы кооперативінің мақсаты өз тұтынушы </a:t>
            </a:r>
            <a:r>
              <a:rPr lang="kk-KZ" sz="2800" dirty="0" smtClean="0"/>
              <a:t>мүшереінің </a:t>
            </a:r>
            <a:r>
              <a:rPr lang="kk-KZ" sz="2800" dirty="0"/>
              <a:t>ғана қажеттіліктерін(азық-түлік, киім кешек,аяқ киім т.б) қамтамасыз етеді.</a:t>
            </a:r>
            <a:endParaRPr lang="ru-RU" sz="2800" dirty="0"/>
          </a:p>
          <a:p>
            <a:pPr marL="0" indent="0">
              <a:buNone/>
            </a:pPr>
            <a:r>
              <a:rPr lang="kk-KZ" sz="2800" dirty="0"/>
              <a:t>Нарықтағы экономикада кооперативті дүкендерде сапалы тауарлар және орта нарықтық бағамен сатылады.</a:t>
            </a:r>
            <a:endParaRPr lang="ru-RU" sz="2800" dirty="0"/>
          </a:p>
          <a:p>
            <a:pPr marL="0" indent="0">
              <a:buNone/>
            </a:pPr>
            <a:r>
              <a:rPr lang="kk-KZ" sz="2800" dirty="0"/>
              <a:t>Тұтынушы кооператив негізінен әлемдік кооперативті қозғалыстың негізгі </a:t>
            </a:r>
            <a:r>
              <a:rPr lang="kk-KZ" sz="2800" dirty="0" smtClean="0"/>
              <a:t>күші.</a:t>
            </a:r>
            <a:endParaRPr lang="ru-RU" sz="2800"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4143" y="206479"/>
            <a:ext cx="3018503" cy="2359742"/>
          </a:xfrm>
          <a:prstGeom prst="rect">
            <a:avLst/>
          </a:prstGeom>
        </p:spPr>
      </p:pic>
    </p:spTree>
    <p:extLst>
      <p:ext uri="{BB962C8B-B14F-4D97-AF65-F5344CB8AC3E}">
        <p14:creationId xmlns:p14="http://schemas.microsoft.com/office/powerpoint/2010/main" val="22610759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9379972" y="-1042219"/>
            <a:ext cx="412956" cy="422787"/>
          </a:xfrm>
        </p:spPr>
        <p:txBody>
          <a:bodyPr>
            <a:normAutofit fontScale="90000"/>
          </a:bodyPr>
          <a:lstStyle/>
          <a:p>
            <a:endParaRPr lang="ru-RU" dirty="0"/>
          </a:p>
        </p:txBody>
      </p:sp>
      <p:sp>
        <p:nvSpPr>
          <p:cNvPr id="3" name="Объект 2"/>
          <p:cNvSpPr>
            <a:spLocks noGrp="1"/>
          </p:cNvSpPr>
          <p:nvPr>
            <p:ph idx="1"/>
          </p:nvPr>
        </p:nvSpPr>
        <p:spPr>
          <a:xfrm>
            <a:off x="196645" y="304800"/>
            <a:ext cx="9097021" cy="2937933"/>
          </a:xfrm>
        </p:spPr>
        <p:txBody>
          <a:bodyPr>
            <a:normAutofit/>
          </a:bodyPr>
          <a:lstStyle/>
          <a:p>
            <a:pPr marL="0" indent="0">
              <a:buNone/>
            </a:pPr>
            <a:r>
              <a:rPr lang="kk-KZ" sz="2000" dirty="0"/>
              <a:t>Н</a:t>
            </a:r>
            <a:r>
              <a:rPr lang="kk-KZ" sz="2000" dirty="0" smtClean="0"/>
              <a:t>есиелік </a:t>
            </a:r>
            <a:r>
              <a:rPr lang="kk-KZ" sz="2000" dirty="0"/>
              <a:t>кооперация 19 ғасырда пайда </a:t>
            </a:r>
            <a:r>
              <a:rPr lang="kk-KZ" sz="2000" dirty="0" smtClean="0"/>
              <a:t>болған.Германияда </a:t>
            </a:r>
            <a:r>
              <a:rPr lang="kk-KZ" sz="2000" dirty="0"/>
              <a:t>осы кезде Герман Шульце-Делича (1808-1883) деген заңгер, экономисттің себепкерлігімен  қаладағы  қолөнершілерге көмектесу үшін  жинақтау түрінде енгізген. Осыдан кейін Фридрих Райфайзен (1818-1888ж) қарапайым шаруаларға несиелік одақ құрады</a:t>
            </a:r>
            <a:endParaRPr lang="ru-RU" sz="20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640" y="2871019"/>
            <a:ext cx="6587613" cy="3834308"/>
          </a:xfrm>
          <a:prstGeom prst="rect">
            <a:avLst/>
          </a:prstGeom>
        </p:spPr>
      </p:pic>
    </p:spTree>
    <p:extLst>
      <p:ext uri="{BB962C8B-B14F-4D97-AF65-F5344CB8AC3E}">
        <p14:creationId xmlns:p14="http://schemas.microsoft.com/office/powerpoint/2010/main" val="25214936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flipV="1">
            <a:off x="9615947" y="-1445345"/>
            <a:ext cx="530943" cy="943897"/>
          </a:xfrm>
        </p:spPr>
        <p:txBody>
          <a:bodyPr/>
          <a:lstStyle/>
          <a:p>
            <a:endParaRPr lang="ru-RU" dirty="0"/>
          </a:p>
        </p:txBody>
      </p:sp>
      <p:sp>
        <p:nvSpPr>
          <p:cNvPr id="3" name="Объект 2"/>
          <p:cNvSpPr>
            <a:spLocks noGrp="1"/>
          </p:cNvSpPr>
          <p:nvPr>
            <p:ph idx="1"/>
          </p:nvPr>
        </p:nvSpPr>
        <p:spPr>
          <a:xfrm>
            <a:off x="157316" y="2349910"/>
            <a:ext cx="9116686" cy="3691452"/>
          </a:xfrm>
        </p:spPr>
        <p:txBody>
          <a:bodyPr>
            <a:normAutofit fontScale="25000" lnSpcReduction="20000"/>
          </a:bodyPr>
          <a:lstStyle/>
          <a:p>
            <a:pPr marL="0" indent="0">
              <a:buNone/>
            </a:pPr>
            <a:r>
              <a:rPr lang="kk-KZ" sz="5600" dirty="0"/>
              <a:t>Ауылшаруашылық кооперативі – азық түлік және экономикалық қауіпсіздікті сондай ақ әсіресе ауылдық жерлерде мемлекеттің еңбек әлеуметін қамтамасыз ететін. Қазақстан экономикасының маңызды салаларының </a:t>
            </a:r>
            <a:r>
              <a:rPr lang="kk-KZ" sz="5600" dirty="0" smtClean="0"/>
              <a:t>бірі.Қазіргі </a:t>
            </a:r>
            <a:r>
              <a:rPr lang="kk-KZ" sz="5600" dirty="0"/>
              <a:t>таңда еліміздің агроөнеркәсіптік кешенінің басты мәселелерінің бірі кішігірім өндіріс болып табылады, бұл жалпы ауылшаруашылығы өнімінің жалпы көлеміндегі басқарудың кішігірім шаруашылықтарының жоғары үлесімен расталады</a:t>
            </a:r>
            <a:r>
              <a:rPr lang="kk-KZ" sz="5600" dirty="0" smtClean="0"/>
              <a:t>.</a:t>
            </a:r>
          </a:p>
          <a:p>
            <a:pPr marL="0" indent="0">
              <a:buNone/>
            </a:pPr>
            <a:r>
              <a:rPr lang="kk-KZ" sz="5600" dirty="0" smtClean="0"/>
              <a:t>Осы </a:t>
            </a:r>
            <a:r>
              <a:rPr lang="kk-KZ" sz="5600" dirty="0"/>
              <a:t>орайда елбасы Нурсултан Назарбаев «Қазақстанның үшінші жаңғыруы жаһандық бәсекеге қабілеттілік» Жолдауында аграрлық сектор экономиканың жаңа драйверіне айналуы керек деп айтты</a:t>
            </a:r>
            <a:r>
              <a:rPr lang="kk-KZ" sz="5600" dirty="0" smtClean="0"/>
              <a:t>.                                                                                                                                                                 5 жыл ішінде мыңнан </a:t>
            </a:r>
            <a:r>
              <a:rPr lang="kk-KZ" sz="5600" dirty="0"/>
              <a:t>астам жеке үй </a:t>
            </a:r>
            <a:r>
              <a:rPr lang="kk-KZ" sz="5600" dirty="0" smtClean="0"/>
              <a:t>шаруашылықтар мен шағын </a:t>
            </a:r>
            <a:r>
              <a:rPr lang="kk-KZ" sz="5600" dirty="0"/>
              <a:t>фермерлерді кооперативтерге тарту қажеттігін ұсынды. Ауылшаруашылығын әртараптандыру арқылы 2021 жылға дейін азық-түлік экспортын  арттыру көзделген. Ауылшаруашылық кооперациясын құру көлеңкелі экономиканы қысқартуға </a:t>
            </a:r>
            <a:r>
              <a:rPr lang="kk-KZ" sz="5600" dirty="0" smtClean="0"/>
              <a:t>бағытталған.Әлемдегі </a:t>
            </a:r>
            <a:r>
              <a:rPr lang="kk-KZ" sz="5600" dirty="0"/>
              <a:t>ауылшаруалық кооперативтері –ауыл шаруашылығы өнімін шығару,қайта өңдеуде, өткізуде.</a:t>
            </a:r>
            <a:endParaRPr lang="ru-RU" sz="5600" dirty="0"/>
          </a:p>
          <a:p>
            <a:pPr marL="0" indent="0">
              <a:buNone/>
            </a:pPr>
            <a:r>
              <a:rPr lang="kk-KZ" sz="5600" dirty="0"/>
              <a:t> </a:t>
            </a:r>
            <a:endParaRPr lang="ru-RU" sz="5600" dirty="0"/>
          </a:p>
          <a:p>
            <a:pPr marL="0" indent="0">
              <a:buNone/>
            </a:pPr>
            <a:r>
              <a:rPr lang="kk-KZ" sz="5600" dirty="0"/>
              <a:t> </a:t>
            </a:r>
            <a:endParaRPr lang="ru-RU" sz="5600" dirty="0"/>
          </a:p>
          <a:p>
            <a:pPr marL="0" indent="0">
              <a:buNone/>
            </a:pPr>
            <a:r>
              <a:rPr lang="kk-KZ" sz="5600" dirty="0"/>
              <a:t> </a:t>
            </a:r>
            <a:endParaRPr lang="ru-RU" sz="5600" dirty="0"/>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0" y="127819"/>
            <a:ext cx="4866968" cy="2133600"/>
          </a:xfrm>
          <a:prstGeom prst="rect">
            <a:avLst/>
          </a:prstGeom>
        </p:spPr>
      </p:pic>
    </p:spTree>
    <p:extLst>
      <p:ext uri="{BB962C8B-B14F-4D97-AF65-F5344CB8AC3E}">
        <p14:creationId xmlns:p14="http://schemas.microsoft.com/office/powerpoint/2010/main" val="3762465398"/>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154</TotalTime>
  <Words>1835</Words>
  <Application>Microsoft Office PowerPoint</Application>
  <PresentationFormat>Широкоэкранный</PresentationFormat>
  <Paragraphs>74</Paragraphs>
  <Slides>24</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24</vt:i4>
      </vt:variant>
    </vt:vector>
  </HeadingPairs>
  <TitlesOfParts>
    <vt:vector size="30" baseType="lpstr">
      <vt:lpstr>Arial</vt:lpstr>
      <vt:lpstr>Calibri</vt:lpstr>
      <vt:lpstr>Times New Roman</vt:lpstr>
      <vt:lpstr>Trebuchet MS</vt:lpstr>
      <vt:lpstr>Wingdings 3</vt:lpstr>
      <vt:lpstr>Грань</vt:lpstr>
      <vt:lpstr>    Реферат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НАЗАРЛАРЫҢЫЗҒА РАХМЕТ !!!</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Реферат</dc:title>
  <dc:creator>Адл</dc:creator>
  <cp:lastModifiedBy>Адл</cp:lastModifiedBy>
  <cp:revision>18</cp:revision>
  <dcterms:created xsi:type="dcterms:W3CDTF">2021-09-22T17:05:44Z</dcterms:created>
  <dcterms:modified xsi:type="dcterms:W3CDTF">2021-09-24T05:42:58Z</dcterms:modified>
</cp:coreProperties>
</file>